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_rels/presentation.xml.rels" ContentType="application/vnd.openxmlformats-package.relationships+xml"/>
  <Override PartName="/ppt/media/image13.png" ContentType="image/png"/>
  <Override PartName="/ppt/media/image4.png" ContentType="image/png"/>
  <Override PartName="/ppt/media/image9.png" ContentType="image/png"/>
  <Override PartName="/ppt/media/image14.png" ContentType="image/png"/>
  <Override PartName="/ppt/media/image5.png" ContentType="image/png"/>
  <Override PartName="/ppt/media/image15.png" ContentType="image/png"/>
  <Override PartName="/ppt/media/image6.png" ContentType="image/png"/>
  <Override PartName="/ppt/media/image10.png" ContentType="image/png"/>
  <Override PartName="/ppt/media/image1.png" ContentType="image/png"/>
  <Override PartName="/ppt/media/image16.png" ContentType="image/png"/>
  <Override PartName="/ppt/media/image7.png" ContentType="image/png"/>
  <Override PartName="/ppt/media/image11.png" ContentType="image/png"/>
  <Override PartName="/ppt/media/image2.png" ContentType="image/png"/>
  <Override PartName="/ppt/media/image17.png" ContentType="image/png"/>
  <Override PartName="/ppt/media/image8.png" ContentType="image/png"/>
  <Override PartName="/ppt/media/image12.png" ContentType="image/png"/>
  <Override PartName="/ppt/media/image3.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17.xml.rels" ContentType="application/vnd.openxmlformats-package.relationships+xml"/>
  <Override PartName="/ppt/slides/_rels/slide3.xml.rels" ContentType="application/vnd.openxmlformats-package.relationships+xml"/>
  <Override PartName="/ppt/slides/_rels/slide18.xml.rels" ContentType="application/vnd.openxmlformats-package.relationships+xml"/>
  <Override PartName="/ppt/slides/_rels/slide4.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notesSlides/_rels/notesSlide15.xml.rels" ContentType="application/vnd.openxmlformats-package.relationships+xml"/>
  <Override PartName="/ppt/notesSlides/_rels/notesSlide8.xml.rels" ContentType="application/vnd.openxmlformats-package.relationships+xml"/>
  <Override PartName="/ppt/notesSlides/_rels/notesSlide14.xml.rels" ContentType="application/vnd.openxmlformats-package.relationships+xml"/>
  <Override PartName="/ppt/notesSlides/_rels/notesSlide7.xml.rels" ContentType="application/vnd.openxmlformats-package.relationships+xml"/>
  <Override PartName="/ppt/notesSlides/_rels/notesSlide13.xml.rels" ContentType="application/vnd.openxmlformats-package.relationships+xml"/>
  <Override PartName="/ppt/notesSlides/_rels/notesSlide6.xml.rels" ContentType="application/vnd.openxmlformats-package.relationships+xml"/>
  <Override PartName="/ppt/notesSlides/_rels/notesSlide12.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17.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1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Lst>
  <p:sldSz cx="17340263" cy="9753600"/>
  <p:notesSz cx="6669088" cy="987266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notesMaster" Target="notesMasters/notesMaster1.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Relationship Id="rId25" Type="http://schemas.openxmlformats.org/officeDocument/2006/relationships/slide" Target="slides/slide12.xml"/><Relationship Id="rId26" Type="http://schemas.openxmlformats.org/officeDocument/2006/relationships/slide" Target="slides/slide13.xml"/><Relationship Id="rId27" Type="http://schemas.openxmlformats.org/officeDocument/2006/relationships/slide" Target="slides/slide14.xml"/><Relationship Id="rId28" Type="http://schemas.openxmlformats.org/officeDocument/2006/relationships/slide" Target="slides/slide15.xml"/><Relationship Id="rId29" Type="http://schemas.openxmlformats.org/officeDocument/2006/relationships/slide" Target="slides/slide16.xml"/><Relationship Id="rId30" Type="http://schemas.openxmlformats.org/officeDocument/2006/relationships/slide" Target="slides/slide17.xml"/><Relationship Id="rId31" Type="http://schemas.openxmlformats.org/officeDocument/2006/relationships/slide" Target="slides/slide18.xml"/><Relationship Id="rId3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sldImg"/>
          </p:nvPr>
        </p:nvSpPr>
        <p:spPr>
          <a:xfrm>
            <a:off x="0" y="812520"/>
            <a:ext cx="0" cy="0"/>
          </a:xfrm>
          <a:prstGeom prst="rect">
            <a:avLst/>
          </a:prstGeom>
          <a:noFill/>
          <a:ln w="0">
            <a:noFill/>
          </a:ln>
        </p:spPr>
        <p:txBody>
          <a:bodyPr lIns="0" rIns="0" tIns="0" bIns="0" anchor="ctr">
            <a:noAutofit/>
          </a:bodyPr>
          <a:p>
            <a:r>
              <a:rPr b="0" lang="hu-HU" sz="1400" spc="-1" strike="noStrike">
                <a:solidFill>
                  <a:srgbClr val="000000"/>
                </a:solidFill>
                <a:latin typeface="Arial"/>
              </a:rPr>
              <a:t>Click to move the slide</a:t>
            </a:r>
            <a:endParaRPr b="0" lang="hu-HU" sz="1400" spc="-1" strike="noStrike">
              <a:solidFill>
                <a:srgbClr val="000000"/>
              </a:solidFill>
              <a:latin typeface="Arial"/>
            </a:endParaRPr>
          </a:p>
        </p:txBody>
      </p:sp>
      <p:sp>
        <p:nvSpPr>
          <p:cNvPr id="5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hu-HU" sz="2000" spc="-1" strike="noStrike">
                <a:solidFill>
                  <a:srgbClr val="000000"/>
                </a:solidFill>
                <a:latin typeface="Arial"/>
              </a:rPr>
              <a:t>Click to edit the notes format</a:t>
            </a:r>
            <a:endParaRPr b="0" lang="hu-HU" sz="2000" spc="-1" strike="noStrike">
              <a:solidFill>
                <a:srgbClr val="000000"/>
              </a:solidFill>
              <a:latin typeface="Arial"/>
            </a:endParaRPr>
          </a:p>
        </p:txBody>
      </p:sp>
      <p:sp>
        <p:nvSpPr>
          <p:cNvPr id="5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hu-HU" sz="1400" spc="-1" strike="noStrike">
                <a:solidFill>
                  <a:srgbClr val="000000"/>
                </a:solidFill>
                <a:latin typeface="Times New Roman"/>
              </a:rPr>
              <a:t>&lt;header&gt;</a:t>
            </a:r>
            <a:endParaRPr b="0" lang="hu-HU" sz="1400" spc="-1" strike="noStrike">
              <a:solidFill>
                <a:srgbClr val="000000"/>
              </a:solidFill>
              <a:latin typeface="Times New Roman"/>
            </a:endParaRPr>
          </a:p>
        </p:txBody>
      </p:sp>
      <p:sp>
        <p:nvSpPr>
          <p:cNvPr id="55" name="PlaceHolder 4"/>
          <p:cNvSpPr>
            <a:spLocks noGrp="1"/>
          </p:cNvSpPr>
          <p:nvPr>
            <p:ph type="dt" idx="13"/>
          </p:nvPr>
        </p:nvSpPr>
        <p:spPr>
          <a:xfrm>
            <a:off x="4278960" y="0"/>
            <a:ext cx="3280680" cy="534240"/>
          </a:xfrm>
          <a:prstGeom prst="rect">
            <a:avLst/>
          </a:prstGeom>
          <a:noFill/>
          <a:ln w="0">
            <a:noFill/>
          </a:ln>
        </p:spPr>
        <p:txBody>
          <a:bodyPr lIns="0" rIns="0" tIns="0" bIns="0" anchor="t">
            <a:noAutofit/>
          </a:bodyPr>
          <a:lstStyle>
            <a:lvl1pPr indent="0" algn="r">
              <a:buNone/>
              <a:defRPr b="0" lang="hu-HU" sz="1400" spc="-1" strike="noStrike">
                <a:solidFill>
                  <a:srgbClr val="000000"/>
                </a:solidFill>
                <a:latin typeface="Times New Roman"/>
              </a:defRPr>
            </a:lvl1pPr>
          </a:lstStyle>
          <a:p>
            <a:pPr indent="0" algn="r">
              <a:buNone/>
            </a:pPr>
            <a:r>
              <a:rPr b="0" lang="hu-HU" sz="1400" spc="-1" strike="noStrike">
                <a:solidFill>
                  <a:srgbClr val="000000"/>
                </a:solidFill>
                <a:latin typeface="Times New Roman"/>
              </a:rPr>
              <a:t>&lt;date/time&gt;</a:t>
            </a:r>
            <a:endParaRPr b="0" lang="hu-HU" sz="1400" spc="-1" strike="noStrike">
              <a:solidFill>
                <a:srgbClr val="000000"/>
              </a:solidFill>
              <a:latin typeface="Times New Roman"/>
            </a:endParaRPr>
          </a:p>
        </p:txBody>
      </p:sp>
      <p:sp>
        <p:nvSpPr>
          <p:cNvPr id="56" name="PlaceHolder 5"/>
          <p:cNvSpPr>
            <a:spLocks noGrp="1"/>
          </p:cNvSpPr>
          <p:nvPr>
            <p:ph type="ftr" idx="14"/>
          </p:nvPr>
        </p:nvSpPr>
        <p:spPr>
          <a:xfrm>
            <a:off x="0" y="10157400"/>
            <a:ext cx="3280680" cy="534240"/>
          </a:xfrm>
          <a:prstGeom prst="rect">
            <a:avLst/>
          </a:prstGeom>
          <a:noFill/>
          <a:ln w="0">
            <a:noFill/>
          </a:ln>
        </p:spPr>
        <p:txBody>
          <a:bodyPr lIns="0" rIns="0" tIns="0" bIns="0" anchor="b">
            <a:noAutofit/>
          </a:bodyPr>
          <a:lstStyle>
            <a:lvl1pPr indent="0">
              <a:buNone/>
              <a:defRPr b="0" lang="hu-HU" sz="1400" spc="-1" strike="noStrike">
                <a:solidFill>
                  <a:srgbClr val="000000"/>
                </a:solidFill>
                <a:latin typeface="Times New Roman"/>
              </a:defRPr>
            </a:lvl1pPr>
          </a:lstStyle>
          <a:p>
            <a:pPr indent="0">
              <a:buNone/>
            </a:pPr>
            <a:r>
              <a:rPr b="0" lang="hu-HU" sz="1400" spc="-1" strike="noStrike">
                <a:solidFill>
                  <a:srgbClr val="000000"/>
                </a:solidFill>
                <a:latin typeface="Times New Roman"/>
              </a:rPr>
              <a:t>&lt;footer&gt;</a:t>
            </a:r>
            <a:endParaRPr b="0" lang="hu-HU" sz="1400" spc="-1" strike="noStrike">
              <a:solidFill>
                <a:srgbClr val="000000"/>
              </a:solidFill>
              <a:latin typeface="Times New Roman"/>
            </a:endParaRPr>
          </a:p>
        </p:txBody>
      </p:sp>
      <p:sp>
        <p:nvSpPr>
          <p:cNvPr id="57" name="PlaceHolder 6"/>
          <p:cNvSpPr>
            <a:spLocks noGrp="1"/>
          </p:cNvSpPr>
          <p:nvPr>
            <p:ph type="sldNum" idx="15"/>
          </p:nvPr>
        </p:nvSpPr>
        <p:spPr>
          <a:xfrm>
            <a:off x="4278960" y="10157400"/>
            <a:ext cx="3280680" cy="534240"/>
          </a:xfrm>
          <a:prstGeom prst="rect">
            <a:avLst/>
          </a:prstGeom>
          <a:noFill/>
          <a:ln w="0">
            <a:noFill/>
          </a:ln>
        </p:spPr>
        <p:txBody>
          <a:bodyPr lIns="0" rIns="0" tIns="0" bIns="0" anchor="b">
            <a:noAutofit/>
          </a:bodyPr>
          <a:lstStyle>
            <a:lvl1pPr indent="0" algn="r">
              <a:buNone/>
              <a:defRPr b="0" lang="hu-HU" sz="1400" spc="-1" strike="noStrike">
                <a:solidFill>
                  <a:srgbClr val="000000"/>
                </a:solidFill>
                <a:latin typeface="Times New Roman"/>
              </a:defRPr>
            </a:lvl1pPr>
          </a:lstStyle>
          <a:p>
            <a:pPr indent="0" algn="r">
              <a:buNone/>
            </a:pPr>
            <a:fld id="{2B60C42B-CF75-49D2-8AF1-E5CBAD210CC9}" type="slidenum">
              <a:rPr b="0" lang="hu-HU" sz="1400" spc="-1" strike="noStrike">
                <a:solidFill>
                  <a:srgbClr val="000000"/>
                </a:solidFill>
                <a:latin typeface="Times New Roman"/>
              </a:rPr>
              <a:t>&lt;number&gt;</a:t>
            </a:fld>
            <a:endParaRPr b="0" lang="hu-HU"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sldImg"/>
          </p:nvPr>
        </p:nvSpPr>
        <p:spPr>
          <a:xfrm>
            <a:off x="42840" y="739800"/>
            <a:ext cx="6583320" cy="3703320"/>
          </a:xfrm>
          <a:prstGeom prst="rect">
            <a:avLst/>
          </a:prstGeom>
          <a:ln w="0">
            <a:noFill/>
          </a:ln>
        </p:spPr>
      </p:sp>
      <p:sp>
        <p:nvSpPr>
          <p:cNvPr id="134"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400" spc="-1" strike="noStrike">
                <a:solidFill>
                  <a:schemeClr val="dk1"/>
                </a:solidFill>
                <a:latin typeface="Verdana"/>
                <a:ea typeface="Verdana"/>
              </a:rPr>
              <a:t>Arengas are pivotal for understanding the nexus between law and society in medieval times, demonstrating the profound impact of textual practices on medieval societal structures.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They are crafted not only to contextualize and justify the contents of the charter but also to reflect the prevailing ethical, moral, and legal philosophies of the era.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The formulation of arengas typically involves drawing upon a repertoire of established, often reused rhetorical and legal phrases. This reuse a strategy to evoke the weight of tradition and legal precedent. Examples of arengas vary widely, reflecting the document's purpose and the drafter's intent.</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For example, a charter granting land might include an arenga emphasizing the benevolence and piety of the grantor. These rhetorical strategies are particularly fascinating when studied through the lens of text reuse. Similarity detection or thematic analysis, can identify commonalities in the phrasing of arengas across various charters.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Such analysis reveals not only patterns of textual borrowing and adaptation but also shifts in political, religious, and social attitudes over space and time.</a:t>
            </a:r>
            <a:endParaRPr b="0" lang="hu-HU" sz="1400" spc="-1" strike="noStrike">
              <a:solidFill>
                <a:srgbClr val="000000"/>
              </a:solidFill>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sldImg"/>
          </p:nvPr>
        </p:nvSpPr>
        <p:spPr>
          <a:xfrm>
            <a:off x="42840" y="739800"/>
            <a:ext cx="6583320" cy="3703320"/>
          </a:xfrm>
          <a:prstGeom prst="rect">
            <a:avLst/>
          </a:prstGeom>
          <a:ln w="0">
            <a:noFill/>
          </a:ln>
        </p:spPr>
      </p:sp>
      <p:sp>
        <p:nvSpPr>
          <p:cNvPr id="136"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400" spc="-1" strike="noStrike">
                <a:solidFill>
                  <a:schemeClr val="dk1"/>
                </a:solidFill>
                <a:latin typeface="Verdana"/>
                <a:ea typeface="Verdana"/>
              </a:rPr>
              <a:t>The development of the </a:t>
            </a:r>
            <a:r>
              <a:rPr b="1" lang="de-AT" sz="1400" spc="-1" strike="noStrike">
                <a:solidFill>
                  <a:schemeClr val="dk1"/>
                </a:solidFill>
                <a:latin typeface="Verdana"/>
                <a:ea typeface="Verdana"/>
              </a:rPr>
              <a:t>iustis petentium desideriis</a:t>
            </a:r>
            <a:r>
              <a:rPr b="0" lang="de-AT" sz="1400" spc="-1" strike="noStrike">
                <a:solidFill>
                  <a:schemeClr val="dk1"/>
                </a:solidFill>
                <a:latin typeface="Verdana"/>
                <a:ea typeface="Verdana"/>
              </a:rPr>
              <a:t> formula, well known from papal charters of Pope Gregory, Pope Innocentus iii and Pope Honorius iii, the same form is repeatedly used in the same form.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The formula was widespread and known throughout Europe.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ldImg"/>
          </p:nvPr>
        </p:nvSpPr>
        <p:spPr>
          <a:xfrm>
            <a:off x="42840" y="739800"/>
            <a:ext cx="6583320" cy="3703320"/>
          </a:xfrm>
          <a:prstGeom prst="rect">
            <a:avLst/>
          </a:prstGeom>
          <a:ln w="0">
            <a:noFill/>
          </a:ln>
        </p:spPr>
      </p:sp>
      <p:sp>
        <p:nvSpPr>
          <p:cNvPr id="138"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900" spc="-1" strike="noStrike">
                <a:solidFill>
                  <a:schemeClr val="dk1"/>
                </a:solidFill>
                <a:latin typeface="Verdana"/>
                <a:ea typeface="Verdana"/>
              </a:rPr>
              <a:t>The sentences contain shared terms and phrases, the </a:t>
            </a:r>
            <a:r>
              <a:rPr b="1" lang="de-AT" sz="1900" spc="-1" strike="noStrike">
                <a:solidFill>
                  <a:schemeClr val="dk1"/>
                </a:solidFill>
                <a:latin typeface="Arial"/>
                <a:ea typeface="Arial"/>
              </a:rPr>
              <a:t>"Iustis petentium desideriis"</a:t>
            </a:r>
            <a:r>
              <a:rPr b="0" lang="de-AT" sz="1900" spc="-1" strike="noStrike">
                <a:solidFill>
                  <a:schemeClr val="dk1"/>
                </a:solidFill>
                <a:latin typeface="Arial"/>
                <a:ea typeface="Arial"/>
              </a:rPr>
              <a:t> appears in the first two sentences and translates to "the just desires of the petitioners". This repetition emphasizes the theme of justice and fairness in considering the desires or requests of others. </a:t>
            </a:r>
            <a:endParaRPr b="0" lang="hu-HU" sz="1900" spc="-1" strike="noStrike">
              <a:solidFill>
                <a:srgbClr val="000000"/>
              </a:solidFill>
              <a:latin typeface="Arial"/>
            </a:endParaRPr>
          </a:p>
          <a:p>
            <a:pPr indent="0">
              <a:lnSpc>
                <a:spcPct val="100000"/>
              </a:lnSpc>
              <a:buNone/>
              <a:tabLst>
                <a:tab algn="l" pos="0"/>
              </a:tabLst>
            </a:pPr>
            <a:endParaRPr b="0" lang="hu-HU" sz="1900" spc="-1" strike="noStrike">
              <a:solidFill>
                <a:srgbClr val="000000"/>
              </a:solidFill>
              <a:latin typeface="Arial"/>
            </a:endParaRPr>
          </a:p>
          <a:p>
            <a:pPr indent="0">
              <a:lnSpc>
                <a:spcPct val="100000"/>
              </a:lnSpc>
              <a:buNone/>
              <a:tabLst>
                <a:tab algn="l" pos="0"/>
              </a:tabLst>
            </a:pPr>
            <a:endParaRPr b="0" lang="hu-HU" sz="1900" spc="-1" strike="noStrike">
              <a:solidFill>
                <a:srgbClr val="000000"/>
              </a:solidFill>
              <a:latin typeface="Arial"/>
            </a:endParaRPr>
          </a:p>
          <a:p>
            <a:pPr indent="0">
              <a:lnSpc>
                <a:spcPct val="100000"/>
              </a:lnSpc>
              <a:buNone/>
              <a:tabLst>
                <a:tab algn="l" pos="0"/>
              </a:tabLst>
            </a:pPr>
            <a:r>
              <a:rPr b="0" lang="de-AT" sz="1900" spc="-1" strike="noStrike">
                <a:solidFill>
                  <a:schemeClr val="dk1"/>
                </a:solidFill>
                <a:latin typeface="Arial"/>
                <a:ea typeface="Arial"/>
              </a:rPr>
              <a:t>The </a:t>
            </a:r>
            <a:r>
              <a:rPr b="1" lang="de-AT" sz="1900" spc="-1" strike="noStrike">
                <a:solidFill>
                  <a:schemeClr val="dk1"/>
                </a:solidFill>
                <a:latin typeface="Arial"/>
                <a:ea typeface="Arial"/>
              </a:rPr>
              <a:t>"aequitatis libra”</a:t>
            </a:r>
            <a:r>
              <a:rPr b="0" lang="de-AT" sz="1900" spc="-1" strike="noStrike">
                <a:solidFill>
                  <a:schemeClr val="dk1"/>
                </a:solidFill>
                <a:latin typeface="Arial"/>
                <a:ea typeface="Arial"/>
              </a:rPr>
              <a:t> appears in both the first sentence and the third, signifying "the balance of equity". It's a </a:t>
            </a:r>
            <a:r>
              <a:rPr b="1" lang="de-AT" sz="1900" spc="-1" strike="noStrike">
                <a:solidFill>
                  <a:schemeClr val="dk1"/>
                </a:solidFill>
                <a:latin typeface="Arial"/>
                <a:ea typeface="Arial"/>
              </a:rPr>
              <a:t>metaphorical</a:t>
            </a:r>
            <a:r>
              <a:rPr b="0" lang="de-AT" sz="1900" spc="-1" strike="noStrike">
                <a:solidFill>
                  <a:schemeClr val="dk1"/>
                </a:solidFill>
                <a:latin typeface="Arial"/>
                <a:ea typeface="Arial"/>
              </a:rPr>
              <a:t> representation of fairness and justice, suggesting that decisions should be balanced and fair. </a:t>
            </a:r>
            <a:endParaRPr b="0" lang="hu-HU" sz="1900" spc="-1" strike="noStrike">
              <a:solidFill>
                <a:srgbClr val="000000"/>
              </a:solidFill>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sldImg"/>
          </p:nvPr>
        </p:nvSpPr>
        <p:spPr>
          <a:xfrm>
            <a:off x="42840" y="739800"/>
            <a:ext cx="6583320" cy="3703320"/>
          </a:xfrm>
          <a:prstGeom prst="rect">
            <a:avLst/>
          </a:prstGeom>
          <a:ln w="0">
            <a:noFill/>
          </a:ln>
        </p:spPr>
      </p:sp>
      <p:sp>
        <p:nvSpPr>
          <p:cNvPr id="140"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400" spc="-1" strike="noStrike">
                <a:solidFill>
                  <a:schemeClr val="dk1"/>
                </a:solidFill>
                <a:latin typeface="Verdana"/>
                <a:ea typeface="Verdana"/>
              </a:rPr>
              <a:t>But it is based on a familiar topos</a:t>
            </a:r>
            <a:r>
              <a:rPr b="1" lang="de-AT" sz="1400" spc="-1" strike="noStrike">
                <a:solidFill>
                  <a:schemeClr val="dk1"/>
                </a:solidFill>
                <a:latin typeface="Verdana"/>
                <a:ea typeface="Verdana"/>
              </a:rPr>
              <a:t>: the balance of justice which was an attribute of the goddess iustitia.</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The first occurrence of it is in Cassiodorus Variarum 1,8,1 and in a late work in Manegold's Liber ad Gebehardum. The context is the same in all cases. the king's virtue as a ruler is best exercised,</a:t>
            </a:r>
            <a:r>
              <a:rPr b="1" lang="de-AT" sz="1400" spc="-1" strike="noStrike">
                <a:solidFill>
                  <a:schemeClr val="dk1"/>
                </a:solidFill>
                <a:latin typeface="Verdana"/>
                <a:ea typeface="Verdana"/>
              </a:rPr>
              <a:t> according to the scales of justice</a:t>
            </a:r>
            <a:r>
              <a:rPr b="0" lang="de-AT" sz="1400" spc="-1" strike="noStrike">
                <a:solidFill>
                  <a:schemeClr val="dk1"/>
                </a:solidFill>
                <a:latin typeface="Verdana"/>
                <a:ea typeface="Verdana"/>
              </a:rPr>
              <a:t>, when he supports the poor against the wealthy and powerful. </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r>
              <a:rPr b="0" lang="de-AT" sz="1400" spc="-1" strike="noStrike">
                <a:solidFill>
                  <a:schemeClr val="dk1"/>
                </a:solidFill>
                <a:latin typeface="Verdana"/>
                <a:ea typeface="Verdana"/>
              </a:rPr>
              <a:t>The widespread spread of the topos can be traced mainly in papal, imperial and later royal charters, and we even find a specific version of it in one of the papal evolutions of Orban III.</a:t>
            </a: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a:p>
            <a:pPr indent="0">
              <a:lnSpc>
                <a:spcPct val="100000"/>
              </a:lnSpc>
              <a:buNone/>
              <a:tabLst>
                <a:tab algn="l" pos="0"/>
              </a:tabLst>
            </a:pPr>
            <a:endParaRPr b="0" lang="hu-HU" sz="1400" spc="-1" strike="noStrike">
              <a:solidFill>
                <a:srgbClr val="000000"/>
              </a:solidFill>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sldImg"/>
          </p:nvPr>
        </p:nvSpPr>
        <p:spPr>
          <a:xfrm>
            <a:off x="42840" y="739800"/>
            <a:ext cx="6583320" cy="3703320"/>
          </a:xfrm>
          <a:prstGeom prst="rect">
            <a:avLst/>
          </a:prstGeom>
          <a:ln w="0">
            <a:noFill/>
          </a:ln>
        </p:spPr>
      </p:sp>
      <p:sp>
        <p:nvSpPr>
          <p:cNvPr id="142"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15000"/>
              </a:lnSpc>
              <a:spcBef>
                <a:spcPts val="1199"/>
              </a:spcBef>
              <a:buNone/>
            </a:pPr>
            <a:endParaRPr b="0" lang="hu-HU" sz="1100" spc="-1" strike="noStrike">
              <a:solidFill>
                <a:srgbClr val="000000"/>
              </a:solidFill>
              <a:latin typeface="Arial"/>
            </a:endParaRPr>
          </a:p>
          <a:p>
            <a:pPr indent="0">
              <a:lnSpc>
                <a:spcPct val="115000"/>
              </a:lnSpc>
              <a:spcBef>
                <a:spcPts val="1199"/>
              </a:spcBef>
              <a:buNone/>
              <a:tabLst>
                <a:tab algn="l" pos="0"/>
              </a:tabLst>
            </a:pPr>
            <a:endParaRPr b="0" lang="hu-HU" sz="1400" spc="-1" strike="noStrike">
              <a:solidFill>
                <a:srgbClr val="000000"/>
              </a:solidFill>
              <a:latin typeface="Arial"/>
            </a:endParaRPr>
          </a:p>
          <a:p>
            <a:pPr indent="0">
              <a:lnSpc>
                <a:spcPct val="100000"/>
              </a:lnSpc>
              <a:spcBef>
                <a:spcPts val="1199"/>
              </a:spcBef>
              <a:buNone/>
              <a:tabLst>
                <a:tab algn="l" pos="0"/>
              </a:tabLst>
            </a:pPr>
            <a:endParaRPr b="0" lang="hu-HU" sz="1400" spc="-1" strike="noStrike">
              <a:solidFill>
                <a:srgbClr val="000000"/>
              </a:solidFill>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type="sldImg"/>
          </p:nvPr>
        </p:nvSpPr>
        <p:spPr>
          <a:xfrm>
            <a:off x="42840" y="739800"/>
            <a:ext cx="6583320" cy="3703320"/>
          </a:xfrm>
          <a:prstGeom prst="rect">
            <a:avLst/>
          </a:prstGeom>
          <a:ln w="0">
            <a:noFill/>
          </a:ln>
        </p:spPr>
      </p:sp>
      <p:sp>
        <p:nvSpPr>
          <p:cNvPr id="122"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1" lang="de-AT" sz="1100" spc="-1" strike="noStrike">
                <a:solidFill>
                  <a:schemeClr val="dk1"/>
                </a:solidFill>
                <a:latin typeface="Arial"/>
                <a:ea typeface="Arial"/>
              </a:rPr>
              <a:t>What is Text Reuse?</a:t>
            </a:r>
            <a:endParaRPr b="0" lang="hu-HU" sz="1100" spc="-1" strike="noStrike">
              <a:solidFill>
                <a:srgbClr val="000000"/>
              </a:solidFill>
              <a:latin typeface="Arial"/>
            </a:endParaRPr>
          </a:p>
          <a:p>
            <a:pPr indent="0">
              <a:lnSpc>
                <a:spcPct val="115000"/>
              </a:lnSpc>
              <a:spcBef>
                <a:spcPts val="1199"/>
              </a:spcBef>
              <a:buNone/>
              <a:tabLst>
                <a:tab algn="l" pos="0"/>
              </a:tabLst>
            </a:pPr>
            <a:r>
              <a:rPr b="0" lang="de-AT" sz="1200" spc="-1" strike="noStrike">
                <a:solidFill>
                  <a:schemeClr val="dk1"/>
                </a:solidFill>
                <a:latin typeface="Arial"/>
                <a:ea typeface="Arial"/>
              </a:rPr>
              <a:t>Text reuse involves more than just plagiarism; it includes intentional borrowing, adaptation, and even accidental similarities in wording. Recognizing and understanding text reuse is important for researchers, writers, and anyone dealing with information, ensuring proper attribution and originality.</a:t>
            </a:r>
            <a:endParaRPr b="0" lang="hu-HU" sz="1200" spc="-1" strike="noStrike">
              <a:solidFill>
                <a:srgbClr val="000000"/>
              </a:solidFill>
              <a:latin typeface="Arial"/>
            </a:endParaRPr>
          </a:p>
          <a:p>
            <a:pPr indent="0">
              <a:lnSpc>
                <a:spcPct val="115000"/>
              </a:lnSpc>
              <a:spcBef>
                <a:spcPts val="1199"/>
              </a:spcBef>
              <a:buNone/>
              <a:tabLst>
                <a:tab algn="l" pos="0"/>
              </a:tabLst>
            </a:pPr>
            <a:r>
              <a:rPr b="0" lang="de-AT" sz="1200" spc="-1" strike="noStrike">
                <a:solidFill>
                  <a:schemeClr val="dk1"/>
                </a:solidFill>
                <a:latin typeface="Arial"/>
                <a:ea typeface="Arial"/>
              </a:rPr>
              <a:t>Paraphrase: To express someone else's idea using your own words, typically referring to a particular text or concept.</a:t>
            </a:r>
            <a:endParaRPr b="0" lang="hu-HU" sz="1200" spc="-1" strike="noStrike">
              <a:solidFill>
                <a:srgbClr val="000000"/>
              </a:solidFill>
              <a:latin typeface="Arial"/>
            </a:endParaRPr>
          </a:p>
          <a:p>
            <a:pPr indent="0">
              <a:lnSpc>
                <a:spcPct val="115000"/>
              </a:lnSpc>
              <a:spcBef>
                <a:spcPts val="1199"/>
              </a:spcBef>
              <a:buNone/>
              <a:tabLst>
                <a:tab algn="l" pos="0"/>
              </a:tabLst>
            </a:pPr>
            <a:r>
              <a:rPr b="0" lang="de-AT" sz="1200" spc="-1" strike="noStrike">
                <a:solidFill>
                  <a:schemeClr val="dk1"/>
                </a:solidFill>
                <a:latin typeface="Arial"/>
                <a:ea typeface="Arial"/>
              </a:rPr>
              <a:t>Allusion: To make an </a:t>
            </a:r>
            <a:r>
              <a:rPr b="1" lang="de-AT" sz="1200" spc="-1" strike="noStrike">
                <a:solidFill>
                  <a:schemeClr val="dk1"/>
                </a:solidFill>
                <a:latin typeface="Arial"/>
                <a:ea typeface="Arial"/>
              </a:rPr>
              <a:t>indirect</a:t>
            </a:r>
            <a:r>
              <a:rPr b="0" lang="de-AT" sz="1200" spc="-1" strike="noStrike">
                <a:solidFill>
                  <a:schemeClr val="dk1"/>
                </a:solidFill>
                <a:latin typeface="Arial"/>
                <a:ea typeface="Arial"/>
              </a:rPr>
              <a:t> reference to another work or historical event, which very frequently depth to the current text. Classical Philologist </a:t>
            </a:r>
            <a:endParaRPr b="0" lang="hu-HU" sz="1200" spc="-1" strike="noStrike">
              <a:solidFill>
                <a:srgbClr val="000000"/>
              </a:solidFill>
              <a:latin typeface="Arial"/>
            </a:endParaRPr>
          </a:p>
          <a:p>
            <a:pPr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marL="457200" indent="0">
              <a:lnSpc>
                <a:spcPct val="115000"/>
              </a:lnSpc>
              <a:spcBef>
                <a:spcPts val="1199"/>
              </a:spcBef>
              <a:buNone/>
              <a:tabLst>
                <a:tab algn="l" pos="0"/>
              </a:tabLst>
            </a:pPr>
            <a:endParaRPr b="0" lang="hu-HU" sz="1100" spc="-1" strike="noStrike">
              <a:solidFill>
                <a:srgbClr val="000000"/>
              </a:solidFill>
              <a:latin typeface="Arial"/>
            </a:endParaRPr>
          </a:p>
          <a:p>
            <a:pPr indent="0">
              <a:lnSpc>
                <a:spcPct val="100000"/>
              </a:lnSpc>
              <a:spcBef>
                <a:spcPts val="1199"/>
              </a:spcBef>
              <a:buNone/>
              <a:tabLst>
                <a:tab algn="l" pos="0"/>
              </a:tabLst>
            </a:pPr>
            <a:endParaRPr b="0" lang="hu-HU" sz="1400" spc="-1" strike="noStrike">
              <a:solidFill>
                <a:srgbClr val="000000"/>
              </a:solidFill>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sldImg"/>
          </p:nvPr>
        </p:nvSpPr>
        <p:spPr>
          <a:xfrm>
            <a:off x="42840" y="739800"/>
            <a:ext cx="6583320" cy="3703320"/>
          </a:xfrm>
          <a:prstGeom prst="rect">
            <a:avLst/>
          </a:prstGeom>
          <a:ln w="0">
            <a:noFill/>
          </a:ln>
        </p:spPr>
      </p:sp>
      <p:sp>
        <p:nvSpPr>
          <p:cNvPr id="124"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1" lang="de-AT" sz="1100" spc="-1" strike="noStrike">
                <a:solidFill>
                  <a:schemeClr val="dk1"/>
                </a:solidFill>
                <a:latin typeface="Arial"/>
                <a:ea typeface="Arial"/>
              </a:rPr>
              <a:t>How it Works:</a:t>
            </a:r>
            <a:endParaRPr b="0" lang="hu-HU" sz="1100" spc="-1" strike="noStrike">
              <a:solidFill>
                <a:srgbClr val="000000"/>
              </a:solidFill>
              <a:latin typeface="Arial"/>
            </a:endParaRPr>
          </a:p>
          <a:p>
            <a:pPr marL="457200" indent="-298440">
              <a:lnSpc>
                <a:spcPct val="115000"/>
              </a:lnSpc>
              <a:spcBef>
                <a:spcPts val="1199"/>
              </a:spcBef>
              <a:buClr>
                <a:srgbClr val="000000"/>
              </a:buClr>
              <a:buFont typeface="Arial"/>
              <a:buChar char="●"/>
              <a:tabLst>
                <a:tab algn="l" pos="0"/>
              </a:tabLst>
            </a:pPr>
            <a:r>
              <a:rPr b="0" lang="de-AT" sz="1100" spc="-1" strike="noStrike">
                <a:solidFill>
                  <a:schemeClr val="dk1"/>
                </a:solidFill>
                <a:latin typeface="Arial"/>
                <a:ea typeface="Arial"/>
              </a:rPr>
              <a:t>Directly compares character sequences (strings) between documents.</a:t>
            </a:r>
            <a:endParaRPr b="0" lang="hu-HU" sz="11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de-AT" sz="1100" spc="-1" strike="noStrike">
                <a:solidFill>
                  <a:schemeClr val="dk1"/>
                </a:solidFill>
                <a:latin typeface="Arial"/>
                <a:ea typeface="Arial"/>
              </a:rPr>
              <a:t>Exact matches or near-exact matches (allowing for minor differences).</a:t>
            </a:r>
            <a:endParaRPr b="0" lang="hu-HU" sz="1100" spc="-1" strike="noStrike">
              <a:solidFill>
                <a:srgbClr val="000000"/>
              </a:solidFill>
              <a:latin typeface="Arial"/>
            </a:endParaRPr>
          </a:p>
          <a:p>
            <a:pPr indent="0">
              <a:lnSpc>
                <a:spcPct val="115000"/>
              </a:lnSpc>
              <a:spcBef>
                <a:spcPts val="1199"/>
              </a:spcBef>
              <a:buNone/>
              <a:tabLst>
                <a:tab algn="l" pos="0"/>
              </a:tabLst>
            </a:pPr>
            <a:r>
              <a:rPr b="1" lang="de-AT" sz="1100" spc="-1" strike="noStrike">
                <a:solidFill>
                  <a:schemeClr val="dk1"/>
                </a:solidFill>
                <a:latin typeface="Arial"/>
                <a:ea typeface="Arial"/>
              </a:rPr>
              <a:t>Strengths:</a:t>
            </a:r>
            <a:endParaRPr b="0" lang="hu-HU" sz="1100" spc="-1" strike="noStrike">
              <a:solidFill>
                <a:srgbClr val="000000"/>
              </a:solidFill>
              <a:latin typeface="Arial"/>
            </a:endParaRPr>
          </a:p>
          <a:p>
            <a:pPr marL="457200" indent="-298440">
              <a:lnSpc>
                <a:spcPct val="115000"/>
              </a:lnSpc>
              <a:spcBef>
                <a:spcPts val="1199"/>
              </a:spcBef>
              <a:buClr>
                <a:srgbClr val="000000"/>
              </a:buClr>
              <a:buFont typeface="Arial"/>
              <a:buChar char="●"/>
              <a:tabLst>
                <a:tab algn="l" pos="0"/>
              </a:tabLst>
            </a:pPr>
            <a:r>
              <a:rPr b="0" lang="de-AT" sz="1100" spc="-1" strike="noStrike">
                <a:solidFill>
                  <a:schemeClr val="dk1"/>
                </a:solidFill>
                <a:latin typeface="Arial"/>
                <a:ea typeface="Arial"/>
              </a:rPr>
              <a:t>Simple to understand and implement.</a:t>
            </a:r>
            <a:endParaRPr b="0" lang="hu-HU" sz="11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de-AT" sz="1100" spc="-1" strike="noStrike">
                <a:solidFill>
                  <a:schemeClr val="dk1"/>
                </a:solidFill>
                <a:latin typeface="Arial"/>
                <a:ea typeface="Arial"/>
              </a:rPr>
              <a:t>Good for detecting verbatim copying.</a:t>
            </a:r>
            <a:endParaRPr b="0" lang="hu-HU" sz="1100" spc="-1" strike="noStrike">
              <a:solidFill>
                <a:srgbClr val="000000"/>
              </a:solidFill>
              <a:latin typeface="Arial"/>
            </a:endParaRPr>
          </a:p>
          <a:p>
            <a:pPr indent="0">
              <a:lnSpc>
                <a:spcPct val="115000"/>
              </a:lnSpc>
              <a:spcBef>
                <a:spcPts val="1199"/>
              </a:spcBef>
              <a:buNone/>
              <a:tabLst>
                <a:tab algn="l" pos="0"/>
              </a:tabLst>
            </a:pPr>
            <a:r>
              <a:rPr b="1" lang="de-AT" sz="1100" spc="-1" strike="noStrike">
                <a:solidFill>
                  <a:schemeClr val="dk1"/>
                </a:solidFill>
                <a:latin typeface="Arial"/>
                <a:ea typeface="Arial"/>
              </a:rPr>
              <a:t>Weaknesses:</a:t>
            </a:r>
            <a:endParaRPr b="0" lang="hu-HU" sz="1100" spc="-1" strike="noStrike">
              <a:solidFill>
                <a:srgbClr val="000000"/>
              </a:solidFill>
              <a:latin typeface="Arial"/>
            </a:endParaRPr>
          </a:p>
          <a:p>
            <a:pPr marL="457200" indent="-298440">
              <a:lnSpc>
                <a:spcPct val="115000"/>
              </a:lnSpc>
              <a:spcBef>
                <a:spcPts val="1199"/>
              </a:spcBef>
              <a:buClr>
                <a:srgbClr val="000000"/>
              </a:buClr>
              <a:buFont typeface="Arial"/>
              <a:buChar char="●"/>
              <a:tabLst>
                <a:tab algn="l" pos="0"/>
              </a:tabLst>
            </a:pPr>
            <a:r>
              <a:rPr b="0" lang="de-AT" sz="1100" spc="-1" strike="noStrike">
                <a:solidFill>
                  <a:schemeClr val="dk1"/>
                </a:solidFill>
                <a:latin typeface="Arial"/>
                <a:ea typeface="Arial"/>
              </a:rPr>
              <a:t>Doesn't handle paraphrasing well.</a:t>
            </a:r>
            <a:endParaRPr b="0" lang="hu-HU" sz="11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de-AT" sz="1100" spc="-1" strike="noStrike">
                <a:solidFill>
                  <a:schemeClr val="dk1"/>
                </a:solidFill>
                <a:latin typeface="Arial"/>
                <a:ea typeface="Arial"/>
              </a:rPr>
              <a:t>Not suitable for identifying conceptual similarities.</a:t>
            </a:r>
            <a:endParaRPr b="0" lang="hu-HU" sz="1100" spc="-1" strike="noStrike">
              <a:solidFill>
                <a:srgbClr val="000000"/>
              </a:solidFill>
              <a:latin typeface="Arial"/>
            </a:endParaRPr>
          </a:p>
          <a:p>
            <a:pPr indent="0">
              <a:lnSpc>
                <a:spcPct val="100000"/>
              </a:lnSpc>
              <a:spcBef>
                <a:spcPts val="1199"/>
              </a:spcBef>
              <a:buNone/>
              <a:tabLst>
                <a:tab algn="l" pos="0"/>
              </a:tabLst>
            </a:pPr>
            <a:endParaRPr b="0" lang="hu-HU" sz="1100" spc="-1" strike="noStrike">
              <a:solidFill>
                <a:srgbClr val="000000"/>
              </a:solid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sldImg"/>
          </p:nvPr>
        </p:nvSpPr>
        <p:spPr>
          <a:xfrm>
            <a:off x="42840" y="739800"/>
            <a:ext cx="6583320" cy="3703320"/>
          </a:xfrm>
          <a:prstGeom prst="rect">
            <a:avLst/>
          </a:prstGeom>
          <a:ln w="0">
            <a:noFill/>
          </a:ln>
        </p:spPr>
      </p:sp>
      <p:sp>
        <p:nvSpPr>
          <p:cNvPr id="126"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700" spc="-1" strike="noStrike">
                <a:solidFill>
                  <a:schemeClr val="dk1"/>
                </a:solidFill>
                <a:latin typeface="Arial"/>
                <a:ea typeface="Arial"/>
              </a:rPr>
              <a:t>the Euclidean distance measures the shortest straight-line distance between two points, while the Manhattan distance measures the distance by summing the absolute differences along each dimension, akin to navigating a grid-like path in a city. The Manhattan distance between two points is the total distance you would travel if you could only move along the grid lines</a:t>
            </a:r>
            <a:endParaRPr b="0" lang="hu-HU" sz="1700" spc="-1" strike="noStrike">
              <a:solidFill>
                <a:srgbClr val="000000"/>
              </a:solidFill>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sldImg"/>
          </p:nvPr>
        </p:nvSpPr>
        <p:spPr>
          <a:xfrm>
            <a:off x="42840" y="739800"/>
            <a:ext cx="6583320" cy="3703320"/>
          </a:xfrm>
          <a:prstGeom prst="rect">
            <a:avLst/>
          </a:prstGeom>
          <a:ln w="0">
            <a:noFill/>
          </a:ln>
        </p:spPr>
      </p:sp>
      <p:sp>
        <p:nvSpPr>
          <p:cNvPr id="128"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100" spc="-1" strike="noStrike">
                <a:solidFill>
                  <a:schemeClr val="dk1"/>
                </a:solidFill>
                <a:latin typeface="Arial"/>
                <a:ea typeface="Arial"/>
              </a:rPr>
              <a:t>Even when synonyms are used to paraphrase, many n-grams may still overlap, especially for less frequently substituted parts of the text</a:t>
            </a:r>
            <a:endParaRPr b="0" lang="hu-HU" sz="1100" spc="-1" strike="noStrike">
              <a:solidFill>
                <a:srgbClr val="000000"/>
              </a:solidFill>
              <a:latin typeface="Arial"/>
            </a:endParaRPr>
          </a:p>
          <a:p>
            <a:pPr indent="0">
              <a:lnSpc>
                <a:spcPct val="100000"/>
              </a:lnSpc>
              <a:buNone/>
              <a:tabLst>
                <a:tab algn="l" pos="0"/>
              </a:tabLst>
            </a:pPr>
            <a:endParaRPr b="0" lang="hu-HU" sz="1100" spc="-1" strike="noStrike">
              <a:solidFill>
                <a:srgbClr val="000000"/>
              </a:solidFill>
              <a:latin typeface="Arial"/>
            </a:endParaRPr>
          </a:p>
          <a:p>
            <a:pPr indent="0">
              <a:lnSpc>
                <a:spcPct val="100000"/>
              </a:lnSpc>
              <a:buNone/>
              <a:tabLst>
                <a:tab algn="l" pos="0"/>
              </a:tabLst>
            </a:pPr>
            <a:r>
              <a:rPr b="0" lang="de-AT" sz="1100" spc="-1" strike="noStrike">
                <a:solidFill>
                  <a:schemeClr val="dk1"/>
                </a:solidFill>
                <a:latin typeface="Arial"/>
                <a:ea typeface="Arial"/>
              </a:rPr>
              <a:t>N-grams can detect similar syntactic structures, even if some words are replaced.</a:t>
            </a:r>
            <a:endParaRPr b="0" lang="hu-HU" sz="1100" spc="-1" strike="noStrike">
              <a:solidFill>
                <a:srgbClr val="000000"/>
              </a:solid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sldImg"/>
          </p:nvPr>
        </p:nvSpPr>
        <p:spPr>
          <a:xfrm>
            <a:off x="42840" y="739800"/>
            <a:ext cx="6583320" cy="3703320"/>
          </a:xfrm>
          <a:prstGeom prst="rect">
            <a:avLst/>
          </a:prstGeom>
          <a:ln w="0">
            <a:noFill/>
          </a:ln>
        </p:spPr>
      </p:sp>
      <p:sp>
        <p:nvSpPr>
          <p:cNvPr id="130"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indent="0">
              <a:lnSpc>
                <a:spcPct val="100000"/>
              </a:lnSpc>
              <a:buNone/>
              <a:tabLst>
                <a:tab algn="l" pos="0"/>
              </a:tabLst>
            </a:pPr>
            <a:r>
              <a:rPr b="0" lang="de-AT" sz="1500" spc="-1" strike="noStrike">
                <a:solidFill>
                  <a:schemeClr val="dk1"/>
                </a:solidFill>
                <a:latin typeface="Arial"/>
                <a:ea typeface="Arial"/>
              </a:rPr>
              <a:t>Imagine you have a big box of toys,and you want to organize them. </a:t>
            </a:r>
            <a:endParaRPr b="0" lang="hu-HU" sz="1500" spc="-1" strike="noStrike">
              <a:solidFill>
                <a:srgbClr val="000000"/>
              </a:solidFill>
              <a:latin typeface="Arial"/>
            </a:endParaRPr>
          </a:p>
          <a:p>
            <a:pPr indent="0">
              <a:lnSpc>
                <a:spcPct val="100000"/>
              </a:lnSpc>
              <a:buNone/>
              <a:tabLst>
                <a:tab algn="l" pos="0"/>
              </a:tabLst>
            </a:pPr>
            <a:r>
              <a:rPr b="0" lang="de-AT" sz="1500" spc="-1" strike="noStrike">
                <a:solidFill>
                  <a:schemeClr val="dk1"/>
                </a:solidFill>
                <a:latin typeface="Arial"/>
                <a:ea typeface="Arial"/>
              </a:rPr>
              <a:t>You could put all the cars in one corner, the dolls in another, and the building blocks in a third. </a:t>
            </a:r>
            <a:endParaRPr b="0" lang="hu-HU" sz="1500" spc="-1" strike="noStrike">
              <a:solidFill>
                <a:srgbClr val="000000"/>
              </a:solidFill>
              <a:latin typeface="Arial"/>
            </a:endParaRPr>
          </a:p>
          <a:p>
            <a:pPr indent="0">
              <a:lnSpc>
                <a:spcPct val="100000"/>
              </a:lnSpc>
              <a:buNone/>
              <a:tabLst>
                <a:tab algn="l" pos="0"/>
              </a:tabLst>
            </a:pPr>
            <a:endParaRPr b="0" lang="hu-HU" sz="1500" spc="-1" strike="noStrike">
              <a:solidFill>
                <a:srgbClr val="000000"/>
              </a:solidFill>
              <a:latin typeface="Arial"/>
            </a:endParaRPr>
          </a:p>
          <a:p>
            <a:pPr indent="0">
              <a:lnSpc>
                <a:spcPct val="100000"/>
              </a:lnSpc>
              <a:buNone/>
              <a:tabLst>
                <a:tab algn="l" pos="0"/>
              </a:tabLst>
            </a:pPr>
            <a:r>
              <a:rPr b="0" lang="de-AT" sz="1500" spc="-1" strike="noStrike">
                <a:solidFill>
                  <a:schemeClr val="dk1"/>
                </a:solidFill>
                <a:latin typeface="Arial"/>
                <a:ea typeface="Arial"/>
              </a:rPr>
              <a:t>Hashing is a similar. A hash is like a special code that represents a piece of data, like a word, a number, or even a whole file.</a:t>
            </a:r>
            <a:endParaRPr b="0" lang="hu-HU" sz="1500" spc="-1" strike="noStrike">
              <a:solidFill>
                <a:srgbClr val="000000"/>
              </a:solidFill>
              <a:latin typeface="Arial"/>
            </a:endParaRPr>
          </a:p>
          <a:p>
            <a:pPr indent="0">
              <a:lnSpc>
                <a:spcPct val="100000"/>
              </a:lnSpc>
              <a:buNone/>
              <a:tabLst>
                <a:tab algn="l" pos="0"/>
              </a:tabLst>
            </a:pPr>
            <a:endParaRPr b="0" lang="hu-HU" sz="1500" spc="-1" strike="noStrike">
              <a:solidFill>
                <a:srgbClr val="000000"/>
              </a:solidFill>
              <a:latin typeface="Arial"/>
            </a:endParaRPr>
          </a:p>
          <a:p>
            <a:pPr indent="0">
              <a:lnSpc>
                <a:spcPct val="100000"/>
              </a:lnSpc>
              <a:buNone/>
              <a:tabLst>
                <a:tab algn="l" pos="0"/>
              </a:tabLst>
            </a:pPr>
            <a:r>
              <a:rPr b="0" lang="de-AT" sz="1500" spc="-1" strike="noStrike">
                <a:solidFill>
                  <a:schemeClr val="dk1"/>
                </a:solidFill>
                <a:latin typeface="Arial"/>
                <a:ea typeface="Arial"/>
              </a:rPr>
              <a:t>Instead of putting toys in different corners, a hash function takes your data and assigns it a unique code.</a:t>
            </a:r>
            <a:endParaRPr b="0" lang="hu-HU" sz="1500" spc="-1" strike="noStrike">
              <a:solidFill>
                <a:srgbClr val="000000"/>
              </a:solidFill>
              <a:latin typeface="Arial"/>
            </a:endParaRPr>
          </a:p>
          <a:p>
            <a:pPr indent="0">
              <a:lnSpc>
                <a:spcPct val="100000"/>
              </a:lnSpc>
              <a:buNone/>
              <a:tabLst>
                <a:tab algn="l" pos="0"/>
              </a:tabLst>
            </a:pPr>
            <a:endParaRPr b="0" lang="hu-HU" sz="1500" spc="-1" strike="noStrike">
              <a:solidFill>
                <a:srgbClr val="000000"/>
              </a:solidFill>
              <a:latin typeface="Arial"/>
            </a:endParaRPr>
          </a:p>
          <a:p>
            <a:pPr indent="0">
              <a:lnSpc>
                <a:spcPct val="100000"/>
              </a:lnSpc>
              <a:buNone/>
              <a:tabLst>
                <a:tab algn="l" pos="0"/>
              </a:tabLst>
            </a:pPr>
            <a:r>
              <a:rPr b="0" lang="de-AT" sz="1500" spc="-1" strike="noStrike">
                <a:solidFill>
                  <a:schemeClr val="dk1"/>
                </a:solidFill>
                <a:latin typeface="Arial"/>
                <a:ea typeface="Arial"/>
              </a:rPr>
              <a:t>This code is usually a string of letters and numbers, and it's always the same length, no matter how big or small the original data was.Think of it like a name tag for your data. </a:t>
            </a:r>
            <a:endParaRPr b="0" lang="hu-HU" sz="1500" spc="-1" strike="noStrike">
              <a:solidFill>
                <a:srgbClr val="000000"/>
              </a:solidFill>
              <a:latin typeface="Arial"/>
            </a:endParaRPr>
          </a:p>
          <a:p>
            <a:pPr indent="0">
              <a:lnSpc>
                <a:spcPct val="100000"/>
              </a:lnSpc>
              <a:buNone/>
              <a:tabLst>
                <a:tab algn="l" pos="0"/>
              </a:tabLst>
            </a:pPr>
            <a:endParaRPr b="0" lang="hu-HU" sz="1500" spc="-1" strike="noStrike">
              <a:solidFill>
                <a:srgbClr val="000000"/>
              </a:solidFill>
              <a:latin typeface="Arial"/>
            </a:endParaRPr>
          </a:p>
          <a:p>
            <a:pPr indent="0">
              <a:lnSpc>
                <a:spcPct val="100000"/>
              </a:lnSpc>
              <a:buNone/>
              <a:tabLst>
                <a:tab algn="l" pos="0"/>
              </a:tabLst>
            </a:pPr>
            <a:r>
              <a:rPr b="0" lang="de-AT" sz="1500" spc="-1" strike="noStrike">
                <a:solidFill>
                  <a:schemeClr val="dk1"/>
                </a:solidFill>
                <a:latin typeface="Arial"/>
                <a:ea typeface="Arial"/>
              </a:rPr>
              <a:t>Even if you have two very different pieces of data, they can have completely different hash codes.</a:t>
            </a:r>
            <a:endParaRPr b="0" lang="hu-HU" sz="1500" spc="-1" strike="noStrike">
              <a:solidFill>
                <a:srgbClr val="000000"/>
              </a:solid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sldImg"/>
          </p:nvPr>
        </p:nvSpPr>
        <p:spPr>
          <a:xfrm>
            <a:off x="42840" y="739800"/>
            <a:ext cx="6583320" cy="3703320"/>
          </a:xfrm>
          <a:prstGeom prst="rect">
            <a:avLst/>
          </a:prstGeom>
          <a:ln w="0">
            <a:noFill/>
          </a:ln>
        </p:spPr>
      </p:sp>
      <p:sp>
        <p:nvSpPr>
          <p:cNvPr id="132" name="PlaceHolder 2"/>
          <p:cNvSpPr>
            <a:spLocks noGrp="1"/>
          </p:cNvSpPr>
          <p:nvPr>
            <p:ph type="body"/>
          </p:nvPr>
        </p:nvSpPr>
        <p:spPr>
          <a:xfrm>
            <a:off x="889200" y="4689360"/>
            <a:ext cx="4890240" cy="4442400"/>
          </a:xfrm>
          <a:prstGeom prst="rect">
            <a:avLst/>
          </a:prstGeom>
          <a:noFill/>
          <a:ln w="0">
            <a:noFill/>
          </a:ln>
        </p:spPr>
        <p:txBody>
          <a:bodyPr lIns="91440" rIns="91440" tIns="45720" bIns="45720" anchor="t">
            <a:noAutofit/>
          </a:bodyPr>
          <a:p>
            <a:pPr marL="457200" indent="-298440">
              <a:lnSpc>
                <a:spcPct val="115000"/>
              </a:lnSpc>
              <a:spcBef>
                <a:spcPts val="1199"/>
              </a:spcBef>
              <a:buClr>
                <a:srgbClr val="000000"/>
              </a:buClr>
              <a:buFont typeface="OpenSymbol"/>
              <a:buAutoNum type="arabicPeriod"/>
            </a:pPr>
            <a:r>
              <a:rPr b="0" lang="de-AT" sz="1100" spc="-1" strike="noStrike">
                <a:solidFill>
                  <a:schemeClr val="dk1"/>
                </a:solidFill>
                <a:latin typeface="Arial"/>
                <a:ea typeface="Arial"/>
              </a:rPr>
              <a:t>String Matching: This method is not ideal for detecting similarity with spelling mistakes, as it requires exact matches. It would miss similarities in texts with typos or minor variations.</a:t>
            </a:r>
            <a:endParaRPr b="0" lang="hu-HU" sz="1100" spc="-1" strike="noStrike">
              <a:solidFill>
                <a:srgbClr val="000000"/>
              </a:solidFill>
              <a:latin typeface="Arial"/>
            </a:endParaRPr>
          </a:p>
          <a:p>
            <a:pPr marL="457200" indent="-298440">
              <a:lnSpc>
                <a:spcPct val="115000"/>
              </a:lnSpc>
              <a:buClr>
                <a:srgbClr val="000000"/>
              </a:buClr>
              <a:buFont typeface="OpenSymbol"/>
              <a:buAutoNum type="arabicPeriod"/>
            </a:pPr>
            <a:r>
              <a:rPr b="0" lang="de-AT" sz="1100" spc="-1" strike="noStrike">
                <a:solidFill>
                  <a:schemeClr val="dk1"/>
                </a:solidFill>
                <a:latin typeface="Arial"/>
                <a:ea typeface="Arial"/>
              </a:rPr>
              <a:t>Distance Metrics (like Euclidean distance): These can be more forgiving of spelling mistakes, especially when used with character-level representations. However, they might still struggle with more significant variations or word order changes.</a:t>
            </a:r>
            <a:endParaRPr b="0" lang="hu-HU" sz="1100" spc="-1" strike="noStrike">
              <a:solidFill>
                <a:srgbClr val="000000"/>
              </a:solidFill>
              <a:latin typeface="Arial"/>
            </a:endParaRPr>
          </a:p>
          <a:p>
            <a:pPr marL="457200" indent="-298440">
              <a:lnSpc>
                <a:spcPct val="115000"/>
              </a:lnSpc>
              <a:buClr>
                <a:srgbClr val="000000"/>
              </a:buClr>
              <a:buFont typeface="OpenSymbol"/>
              <a:buAutoNum type="arabicPeriod"/>
            </a:pPr>
            <a:r>
              <a:rPr b="0" lang="de-AT" sz="1100" spc="-1" strike="noStrike">
                <a:solidFill>
                  <a:schemeClr val="dk1"/>
                </a:solidFill>
                <a:latin typeface="Arial"/>
                <a:ea typeface="Arial"/>
              </a:rPr>
              <a:t>Word Embeddings: These are generally good at capturing semantic similarity, but standard implementations might struggle with misspelled words as they typically work with predefined vocabularies. However, some advanced techniques like fastText can handle out-of-vocabulary words and misspellings better.</a:t>
            </a:r>
            <a:endParaRPr b="0" lang="hu-HU" sz="1100" spc="-1" strike="noStrike">
              <a:solidFill>
                <a:srgbClr val="000000"/>
              </a:solidFill>
              <a:latin typeface="Arial"/>
            </a:endParaRPr>
          </a:p>
          <a:p>
            <a:pPr marL="457200" indent="-298440">
              <a:lnSpc>
                <a:spcPct val="115000"/>
              </a:lnSpc>
              <a:buClr>
                <a:srgbClr val="000000"/>
              </a:buClr>
              <a:buFont typeface="OpenSymbol"/>
              <a:buAutoNum type="arabicPeriod"/>
            </a:pPr>
            <a:r>
              <a:rPr b="0" lang="de-AT" sz="1100" spc="-1" strike="noStrike">
                <a:solidFill>
                  <a:schemeClr val="dk1"/>
                </a:solidFill>
                <a:latin typeface="Arial"/>
                <a:ea typeface="Arial"/>
              </a:rPr>
              <a:t>N-grams: Character-level n-grams can be quite effective for detecting similarity despite spelling mistakes. They break the text into small chunks, so minor spelling errors don't significantly impact the overall similarity score.</a:t>
            </a:r>
            <a:endParaRPr b="0" lang="hu-HU" sz="1100" spc="-1" strike="noStrike">
              <a:solidFill>
                <a:srgbClr val="000000"/>
              </a:solidFill>
              <a:latin typeface="Arial"/>
            </a:endParaRPr>
          </a:p>
          <a:p>
            <a:pPr marL="457200" indent="-298440">
              <a:lnSpc>
                <a:spcPct val="115000"/>
              </a:lnSpc>
              <a:buClr>
                <a:srgbClr val="000000"/>
              </a:buClr>
              <a:buFont typeface="OpenSymbol"/>
              <a:buAutoNum type="arabicPeriod"/>
            </a:pPr>
            <a:r>
              <a:rPr b="0" lang="de-AT" sz="1100" spc="-1" strike="noStrike">
                <a:solidFill>
                  <a:schemeClr val="dk1"/>
                </a:solidFill>
                <a:latin typeface="Arial"/>
                <a:ea typeface="Arial"/>
              </a:rPr>
              <a:t>Hash (MinHash): While fast, basic hash functions are sensitive to spelling changes. However, locality-sensitive hashing techniques can be designed to be more robust to minor variations.</a:t>
            </a:r>
            <a:endParaRPr b="0" lang="hu-HU" sz="1100" spc="-1" strike="noStrike">
              <a:solidFill>
                <a:srgbClr val="000000"/>
              </a:solidFill>
              <a:latin typeface="Arial"/>
            </a:endParaRPr>
          </a:p>
          <a:p>
            <a:pPr indent="0">
              <a:lnSpc>
                <a:spcPct val="115000"/>
              </a:lnSpc>
              <a:spcBef>
                <a:spcPts val="1199"/>
              </a:spcBef>
              <a:buNone/>
              <a:tabLst>
                <a:tab algn="l" pos="0"/>
              </a:tabLst>
            </a:pPr>
            <a:r>
              <a:rPr b="0" lang="de-AT" sz="1100" spc="-1" strike="noStrike">
                <a:solidFill>
                  <a:schemeClr val="dk1"/>
                </a:solidFill>
                <a:latin typeface="Arial"/>
                <a:ea typeface="Arial"/>
              </a:rPr>
              <a:t>Considering all factors, a combination of character-level n-grams and more advanced word embedding techniques (like fastText) would likely be most effective for similarity detection that's robust to spelling mistakes.</a:t>
            </a:r>
            <a:endParaRPr b="0" lang="hu-HU" sz="1100" spc="-1" strike="noStrike">
              <a:solidFill>
                <a:srgbClr val="000000"/>
              </a:solidFill>
              <a:latin typeface="Arial"/>
            </a:endParaRPr>
          </a:p>
          <a:p>
            <a:pPr indent="0">
              <a:lnSpc>
                <a:spcPct val="115000"/>
              </a:lnSpc>
              <a:spcBef>
                <a:spcPts val="1199"/>
              </a:spcBef>
              <a:buNone/>
              <a:tabLst>
                <a:tab algn="l" pos="0"/>
              </a:tabLst>
            </a:pPr>
            <a:r>
              <a:rPr b="0" lang="de-AT" sz="1100" spc="-1" strike="noStrike">
                <a:solidFill>
                  <a:schemeClr val="dk1"/>
                </a:solidFill>
                <a:latin typeface="Arial"/>
                <a:ea typeface="Arial"/>
              </a:rPr>
              <a:t>N-grams can capture character-level patterns, making them resilient to minor spelling errors. They're also relatively fast to compute. Advanced word embeddings can capture semantic similarity even when words are misspelled, as long as they're reasonably close to correct spellings.</a:t>
            </a:r>
            <a:endParaRPr b="0" lang="hu-HU" sz="1100" spc="-1" strike="noStrike">
              <a:solidFill>
                <a:srgbClr val="000000"/>
              </a:solidFill>
              <a:latin typeface="Arial"/>
            </a:endParaRPr>
          </a:p>
          <a:p>
            <a:pPr indent="0">
              <a:lnSpc>
                <a:spcPct val="115000"/>
              </a:lnSpc>
              <a:spcBef>
                <a:spcPts val="1199"/>
              </a:spcBef>
              <a:buNone/>
              <a:tabLst>
                <a:tab algn="l" pos="0"/>
              </a:tabLst>
            </a:pPr>
            <a:r>
              <a:rPr b="0" lang="de-AT" sz="1100" spc="-1" strike="noStrike">
                <a:solidFill>
                  <a:schemeClr val="dk1"/>
                </a:solidFill>
                <a:latin typeface="Arial"/>
                <a:ea typeface="Arial"/>
              </a:rPr>
              <a:t>For large-scale applications where speed is crucial, a two-stage approach might be beneficial: use a fast method like locality-sensitive hashing for initial filtering, then apply more sophisticated techniques like n-grams or word embeddings on the reduced set of potentially similar documents.</a:t>
            </a:r>
            <a:endParaRPr b="0" lang="hu-HU" sz="1100" spc="-1" strike="noStrike">
              <a:solidFill>
                <a:srgbClr val="000000"/>
              </a:solidFill>
              <a:latin typeface="Arial"/>
            </a:endParaRPr>
          </a:p>
          <a:p>
            <a:pPr indent="0">
              <a:lnSpc>
                <a:spcPct val="115000"/>
              </a:lnSpc>
              <a:spcBef>
                <a:spcPts val="1199"/>
              </a:spcBef>
              <a:buNone/>
              <a:tabLst>
                <a:tab algn="l" pos="0"/>
              </a:tabLst>
            </a:pPr>
            <a:r>
              <a:rPr b="0" lang="de-AT" sz="1100" spc="-1" strike="noStrike">
                <a:solidFill>
                  <a:schemeClr val="dk1"/>
                </a:solidFill>
                <a:latin typeface="Arial"/>
                <a:ea typeface="Arial"/>
              </a:rPr>
              <a:t>Combining MinHash with overlapping n-grams is indeed a powerful approach for similarity detection that can handle spelling mistakes and other variations. Let me elaborate on why this combination is particularly effective:</a:t>
            </a:r>
            <a:endParaRPr b="0" lang="hu-HU" sz="1100" spc="-1" strike="noStrike">
              <a:solidFill>
                <a:srgbClr val="000000"/>
              </a:solidFill>
              <a:latin typeface="Arial"/>
            </a:endParaRPr>
          </a:p>
          <a:p>
            <a:pPr marL="457200" indent="-298440">
              <a:lnSpc>
                <a:spcPct val="115000"/>
              </a:lnSpc>
              <a:spcBef>
                <a:spcPts val="1199"/>
              </a:spcBef>
              <a:buClr>
                <a:srgbClr val="000000"/>
              </a:buClr>
              <a:buFont typeface="Arial"/>
              <a:buAutoNum type="arabicPeriod"/>
              <a:tabLst>
                <a:tab algn="l" pos="0"/>
              </a:tabLst>
            </a:pPr>
            <a:r>
              <a:rPr b="0" lang="de-AT" sz="1100" spc="-1" strike="noStrike">
                <a:solidFill>
                  <a:schemeClr val="dk1"/>
                </a:solidFill>
                <a:latin typeface="Arial"/>
                <a:ea typeface="Arial"/>
              </a:rPr>
              <a:t>N-grams for robustness:</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By using overlapping n-grams (especially character-level n-grams), we break the text into small, overlapping chunks.</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This approach is inherently tolerant to spelling mistakes and small variations, as many n-grams will still match even if there are some errors.</a:t>
            </a:r>
            <a:endParaRPr b="0" lang="hu-HU" sz="1100" spc="-1" strike="noStrike">
              <a:solidFill>
                <a:srgbClr val="000000"/>
              </a:solidFill>
              <a:latin typeface="Arial"/>
            </a:endParaRPr>
          </a:p>
          <a:p>
            <a:pPr marL="457200" indent="-298440">
              <a:lnSpc>
                <a:spcPct val="115000"/>
              </a:lnSpc>
              <a:buClr>
                <a:srgbClr val="000000"/>
              </a:buClr>
              <a:buFont typeface="Arial"/>
              <a:buAutoNum type="arabicPeriod"/>
              <a:tabLst>
                <a:tab algn="l" pos="0"/>
              </a:tabLst>
            </a:pPr>
            <a:r>
              <a:rPr b="0" lang="de-AT" sz="1100" spc="-1" strike="noStrike">
                <a:solidFill>
                  <a:schemeClr val="dk1"/>
                </a:solidFill>
                <a:latin typeface="Arial"/>
                <a:ea typeface="Arial"/>
              </a:rPr>
              <a:t>MinHash for efficiency:</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MinHash is a locality-sensitive hashing technique that can quickly estimate the similarity between large sets.</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It dramatically reduces the computational complexity of comparing documents, making it feasible to perform similarity detection on large datasets.</a:t>
            </a:r>
            <a:endParaRPr b="0" lang="hu-HU" sz="1100" spc="-1" strike="noStrike">
              <a:solidFill>
                <a:srgbClr val="000000"/>
              </a:solidFill>
              <a:latin typeface="Arial"/>
            </a:endParaRPr>
          </a:p>
          <a:p>
            <a:pPr marL="457200" indent="-298440">
              <a:lnSpc>
                <a:spcPct val="115000"/>
              </a:lnSpc>
              <a:buClr>
                <a:srgbClr val="000000"/>
              </a:buClr>
              <a:buFont typeface="Arial"/>
              <a:buAutoNum type="arabicPeriod"/>
              <a:tabLst>
                <a:tab algn="l" pos="0"/>
              </a:tabLst>
            </a:pPr>
            <a:r>
              <a:rPr b="0" lang="de-AT" sz="1100" spc="-1" strike="noStrike">
                <a:solidFill>
                  <a:schemeClr val="dk1"/>
                </a:solidFill>
                <a:latin typeface="Arial"/>
                <a:ea typeface="Arial"/>
              </a:rPr>
              <a:t>Combining the two:</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By applying MinHash to the set of overlapping n-grams, we get the best of both worlds: the spelling-mistake tolerance of n-grams and the computational efficiency of MinHash.</a:t>
            </a:r>
            <a:endParaRPr b="0" lang="hu-HU" sz="1100" spc="-1" strike="noStrike">
              <a:solidFill>
                <a:srgbClr val="000000"/>
              </a:solidFill>
              <a:latin typeface="Arial"/>
            </a:endParaRPr>
          </a:p>
          <a:p>
            <a:pPr lvl="1" marL="914400" indent="-298440">
              <a:lnSpc>
                <a:spcPct val="115000"/>
              </a:lnSpc>
              <a:buClr>
                <a:srgbClr val="000000"/>
              </a:buClr>
              <a:buFont typeface="Wingdings 2" charset="2"/>
              <a:buChar char=""/>
              <a:tabLst>
                <a:tab algn="l" pos="0"/>
              </a:tabLst>
            </a:pPr>
            <a:r>
              <a:rPr b="0" lang="de-AT" sz="1100" spc="-1" strike="noStrike">
                <a:solidFill>
                  <a:schemeClr val="dk1"/>
                </a:solidFill>
                <a:latin typeface="Arial"/>
                <a:ea typeface="Arial"/>
              </a:rPr>
              <a:t>This method can quickly identify potentially similar documents even when they contain spelling errors or small variations.</a:t>
            </a:r>
            <a:endParaRPr b="0" lang="hu-HU" sz="1100" spc="-1" strike="noStrike">
              <a:solidFill>
                <a:srgbClr val="000000"/>
              </a:solidFill>
              <a:latin typeface="Arial"/>
            </a:endParaRPr>
          </a:p>
          <a:p>
            <a:pPr indent="0">
              <a:lnSpc>
                <a:spcPct val="115000"/>
              </a:lnSpc>
              <a:spcBef>
                <a:spcPts val="1199"/>
              </a:spcBef>
              <a:spcAft>
                <a:spcPts val="1199"/>
              </a:spcAft>
              <a:buNone/>
              <a:tabLst>
                <a:tab algn="l" pos="0"/>
              </a:tabLst>
            </a:pPr>
            <a:endParaRPr b="0" lang="hu-HU" sz="11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 &quot;We work for tomorrow&quot;">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OBJECT">
    <p:spTree>
      <p:nvGrpSpPr>
        <p:cNvPr id="1" name=""/>
        <p:cNvGrpSpPr/>
        <p:nvPr/>
      </p:nvGrpSpPr>
      <p:grpSpPr>
        <a:xfrm>
          <a:off x="0" y="0"/>
          <a:ext cx="0" cy="0"/>
          <a:chOff x="0" y="0"/>
          <a:chExt cx="0" cy="0"/>
        </a:xfrm>
      </p:grpSpPr>
      <p:sp>
        <p:nvSpPr>
          <p:cNvPr id="44" name="PlaceHolder 1"/>
          <p:cNvSpPr>
            <a:spLocks noGrp="1"/>
          </p:cNvSpPr>
          <p:nvPr>
            <p:ph type="title"/>
          </p:nvPr>
        </p:nvSpPr>
        <p:spPr>
          <a:xfrm>
            <a:off x="866880" y="389160"/>
            <a:ext cx="15605640" cy="1628280"/>
          </a:xfrm>
          <a:prstGeom prst="rect">
            <a:avLst/>
          </a:prstGeom>
          <a:noFill/>
          <a:ln w="0">
            <a:noFill/>
          </a:ln>
        </p:spPr>
        <p:txBody>
          <a:bodyPr lIns="0" rIns="0" tIns="0" bIns="0" anchor="ctr">
            <a:noAutofit/>
          </a:bodyPr>
          <a:p>
            <a:pPr indent="0">
              <a:buNone/>
            </a:pPr>
            <a:endParaRPr b="0" lang="hu-HU" sz="1400" spc="-1" strike="noStrike">
              <a:solidFill>
                <a:srgbClr val="000000"/>
              </a:solidFill>
              <a:latin typeface="Arial"/>
            </a:endParaRPr>
          </a:p>
        </p:txBody>
      </p:sp>
      <p:sp>
        <p:nvSpPr>
          <p:cNvPr id="45" name="PlaceHolder 2"/>
          <p:cNvSpPr>
            <a:spLocks noGrp="1"/>
          </p:cNvSpPr>
          <p:nvPr>
            <p:ph/>
          </p:nvPr>
        </p:nvSpPr>
        <p:spPr>
          <a:xfrm>
            <a:off x="866880" y="2282040"/>
            <a:ext cx="15605640" cy="5656320"/>
          </a:xfrm>
          <a:prstGeom prst="rect">
            <a:avLst/>
          </a:prstGeom>
          <a:noFill/>
          <a:ln w="0">
            <a:noFill/>
          </a:ln>
        </p:spPr>
        <p:txBody>
          <a:bodyPr lIns="0" rIns="0" tIns="0" bIns="0" anchor="t">
            <a:normAutofit/>
          </a:bodyPr>
          <a:p>
            <a:pPr indent="0">
              <a:spcBef>
                <a:spcPts val="1417"/>
              </a:spcBef>
              <a:buNone/>
            </a:pPr>
            <a:endParaRPr b="0" lang="hu-HU" sz="1400" spc="-1" strike="noStrike">
              <a:solidFill>
                <a:srgbClr val="000000"/>
              </a:solidFill>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448B7217-FF1A-42BA-916C-DA62CFE502FD}" type="slidenum">
              <a:t>&lt;#&gt;</a:t>
            </a:fld>
          </a:p>
        </p:txBody>
      </p:sp>
      <p:sp>
        <p:nvSpPr>
          <p:cNvPr id="6" name="PlaceHolder 5"/>
          <p:cNvSpPr>
            <a:spLocks noGrp="1"/>
          </p:cNvSpPr>
          <p:nvPr>
            <p:ph type="dt" idx="7"/>
          </p:nvPr>
        </p:nvSpPr>
        <p:spPr/>
        <p:txBody>
          <a:bodyPr/>
          <a:p>
            <a:r>
              <a:rPr lang="hu-HU"/>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vorlage Climate Change Graz">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9E8159B3-DD17-4044-AADB-F31C47D3A1A8}" type="slidenum">
              <a:t>&lt;#&gt;</a:t>
            </a:fld>
          </a:p>
        </p:txBody>
      </p:sp>
      <p:sp>
        <p:nvSpPr>
          <p:cNvPr id="4" name="PlaceHolder 3"/>
          <p:cNvSpPr>
            <a:spLocks noGrp="1"/>
          </p:cNvSpPr>
          <p:nvPr>
            <p:ph type="dt" idx="10"/>
          </p:nvPr>
        </p:nvSpPr>
        <p:spPr/>
        <p:txBody>
          <a:bodyPr/>
          <a:p>
            <a:r>
              <a:rPr lang="hu-HU"/>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pressum">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folie Benutzerdefiniert 2">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3 Fragen">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17C1C272-DA40-4C69-B681-B7B84A819CF2}" type="slidenum">
              <a:t>&lt;#&gt;</a:t>
            </a:fld>
          </a:p>
        </p:txBody>
      </p:sp>
      <p:sp>
        <p:nvSpPr>
          <p:cNvPr id="4" name="PlaceHolder 3"/>
          <p:cNvSpPr>
            <a:spLocks noGrp="1"/>
          </p:cNvSpPr>
          <p:nvPr>
            <p:ph type="dt" idx="1"/>
          </p:nvPr>
        </p:nvSpPr>
        <p:spPr/>
        <p:txBody>
          <a:bodyPr/>
          <a:p>
            <a:r>
              <a:rPr lang="hu-HU"/>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vorlage &quot;We work for tomorrow&quo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3E80B669-392A-41F1-8F1D-31C272439DB9}" type="slidenum">
              <a:t>&lt;#&gt;</a:t>
            </a:fld>
          </a:p>
        </p:txBody>
      </p:sp>
      <p:sp>
        <p:nvSpPr>
          <p:cNvPr id="4" name="PlaceHolder 3"/>
          <p:cNvSpPr>
            <a:spLocks noGrp="1"/>
          </p:cNvSpPr>
          <p:nvPr>
            <p:ph type="dt" idx="4"/>
          </p:nvPr>
        </p:nvSpPr>
        <p:spPr/>
        <p:txBody>
          <a:bodyPr/>
          <a:p>
            <a:r>
              <a:rPr lang="hu-HU"/>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vorlage Gelb">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folie Benutzerdefiniert 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folie Benutzerdefiniert 3">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elfolie Benutzerdefiniert 4">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Google Shape;7;p2"/>
          <p:cNvSpPr/>
          <p:nvPr/>
        </p:nvSpPr>
        <p:spPr>
          <a:xfrm>
            <a:off x="431640" y="-3361680"/>
            <a:ext cx="16476480" cy="16476480"/>
          </a:xfrm>
          <a:custGeom>
            <a:avLst/>
            <a:gdLst>
              <a:gd name="textAreaLeft" fmla="*/ 0 w 16476480"/>
              <a:gd name="textAreaRight" fmla="*/ 16476840 w 16476480"/>
              <a:gd name="textAreaTop" fmla="*/ 0 h 16476480"/>
              <a:gd name="textAreaBottom" fmla="*/ 16476840 h 16476480"/>
            </a:gdLst>
            <a:ahLst/>
            <a:rect l="textAreaLeft" t="textAreaTop" r="textAreaRight" b="textAreaBottom"/>
            <a:pathLst>
              <a:path w="16476745" h="16476743">
                <a:moveTo>
                  <a:pt x="0" y="0"/>
                </a:moveTo>
                <a:lnTo>
                  <a:pt x="863640" y="0"/>
                </a:lnTo>
                <a:lnTo>
                  <a:pt x="863640" y="3361571"/>
                </a:lnTo>
                <a:lnTo>
                  <a:pt x="16141740" y="3361571"/>
                </a:lnTo>
                <a:lnTo>
                  <a:pt x="16141740" y="0"/>
                </a:lnTo>
                <a:lnTo>
                  <a:pt x="16476745" y="0"/>
                </a:lnTo>
                <a:lnTo>
                  <a:pt x="16476745" y="16476743"/>
                </a:lnTo>
                <a:lnTo>
                  <a:pt x="10769641" y="16476743"/>
                </a:lnTo>
                <a:lnTo>
                  <a:pt x="10769641" y="16258421"/>
                </a:lnTo>
                <a:lnTo>
                  <a:pt x="15474991" y="16258421"/>
                </a:lnTo>
                <a:lnTo>
                  <a:pt x="15474991" y="13115171"/>
                </a:lnTo>
                <a:lnTo>
                  <a:pt x="730291" y="13115171"/>
                </a:lnTo>
                <a:lnTo>
                  <a:pt x="730291" y="16258421"/>
                </a:lnTo>
                <a:lnTo>
                  <a:pt x="4521242" y="16258421"/>
                </a:lnTo>
                <a:lnTo>
                  <a:pt x="4521242" y="16476743"/>
                </a:lnTo>
                <a:lnTo>
                  <a:pt x="0" y="16476743"/>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hu-HU" sz="1800" spc="-1" strike="noStrike">
              <a:solidFill>
                <a:srgbClr val="000000"/>
              </a:solidFill>
              <a:latin typeface="Arial"/>
            </a:endParaRPr>
          </a:p>
        </p:txBody>
      </p:sp>
      <p:pic>
        <p:nvPicPr>
          <p:cNvPr id="1" name="Google Shape;8;p2" descr=""/>
          <p:cNvPicPr/>
          <p:nvPr/>
        </p:nvPicPr>
        <p:blipFill>
          <a:blip r:embed="rId3"/>
          <a:stretch/>
        </p:blipFill>
        <p:spPr>
          <a:xfrm>
            <a:off x="3028680" y="3150360"/>
            <a:ext cx="11207880" cy="34524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Google Shape;44;p9"/>
          <p:cNvSpPr/>
          <p:nvPr/>
        </p:nvSpPr>
        <p:spPr>
          <a:xfrm rot="19708200">
            <a:off x="151560" y="-14760"/>
            <a:ext cx="8984880" cy="9866880"/>
          </a:xfrm>
          <a:custGeom>
            <a:avLst/>
            <a:gdLst>
              <a:gd name="textAreaLeft" fmla="*/ 0 w 8984880"/>
              <a:gd name="textAreaRight" fmla="*/ 8985240 w 8984880"/>
              <a:gd name="textAreaTop" fmla="*/ 0 h 9866880"/>
              <a:gd name="textAreaBottom" fmla="*/ 9867240 h 9866880"/>
            </a:gdLst>
            <a:ahLst/>
            <a:rect l="textAreaLeft" t="textAreaTop" r="textAreaRight" b="textAreaBottom"/>
            <a:pathLst>
              <a:path w="8985256" h="9867079">
                <a:moveTo>
                  <a:pt x="5855725" y="0"/>
                </a:moveTo>
                <a:lnTo>
                  <a:pt x="8985256" y="1920243"/>
                </a:lnTo>
                <a:lnTo>
                  <a:pt x="8910120" y="2124721"/>
                </a:lnTo>
                <a:cubicBezTo>
                  <a:pt x="7755263" y="5155358"/>
                  <a:pt x="5820483" y="7801139"/>
                  <a:pt x="3351099" y="9816743"/>
                </a:cubicBezTo>
                <a:lnTo>
                  <a:pt x="3286856" y="9867079"/>
                </a:lnTo>
                <a:lnTo>
                  <a:pt x="0" y="7850303"/>
                </a:lnTo>
                <a:lnTo>
                  <a:pt x="192860" y="7719241"/>
                </a:lnTo>
                <a:cubicBezTo>
                  <a:pt x="2703719" y="5968786"/>
                  <a:pt x="4645489" y="3458583"/>
                  <a:pt x="5684986" y="521815"/>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
        <p:nvSpPr>
          <p:cNvPr id="39" name="PlaceHolder 1"/>
          <p:cNvSpPr>
            <a:spLocks noGrp="1"/>
          </p:cNvSpPr>
          <p:nvPr>
            <p:ph type="title"/>
          </p:nvPr>
        </p:nvSpPr>
        <p:spPr>
          <a:xfrm>
            <a:off x="7634520" y="1538640"/>
            <a:ext cx="8513280" cy="1901160"/>
          </a:xfrm>
          <a:prstGeom prst="rect">
            <a:avLst/>
          </a:prstGeom>
          <a:noFill/>
          <a:ln w="0">
            <a:noFill/>
          </a:ln>
        </p:spPr>
        <p:txBody>
          <a:bodyPr lIns="91440" rIns="91440" tIns="45720" bIns="45720" anchor="b">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40" name="PlaceHolder 2"/>
          <p:cNvSpPr>
            <a:spLocks noGrp="1"/>
          </p:cNvSpPr>
          <p:nvPr>
            <p:ph type="body"/>
          </p:nvPr>
        </p:nvSpPr>
        <p:spPr>
          <a:xfrm>
            <a:off x="7634520" y="3584880"/>
            <a:ext cx="8513280" cy="519984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41" name="PlaceHolder 3"/>
          <p:cNvSpPr>
            <a:spLocks noGrp="1"/>
          </p:cNvSpPr>
          <p:nvPr>
            <p:ph type="dt" idx="7"/>
          </p:nvPr>
        </p:nvSpPr>
        <p:spPr>
          <a:xfrm>
            <a:off x="1192320" y="9040680"/>
            <a:ext cx="3901680" cy="518760"/>
          </a:xfrm>
          <a:prstGeom prst="rect">
            <a:avLst/>
          </a:prstGeom>
          <a:noFill/>
          <a:ln w="0">
            <a:noFill/>
          </a:ln>
        </p:spPr>
        <p:txBody>
          <a:bodyPr lIns="91440" rIns="91440" tIns="45720" bIns="45720" anchor="t">
            <a:noAutofit/>
          </a:bodyPr>
          <a:lstStyle>
            <a:lvl1pPr indent="0">
              <a:buNone/>
              <a:defRPr b="0" lang="hu-HU" sz="1400" spc="-1" strike="noStrike">
                <a:solidFill>
                  <a:srgbClr val="000000"/>
                </a:solidFill>
                <a:latin typeface="Times New Roman"/>
              </a:defRPr>
            </a:lvl1pPr>
          </a:lstStyle>
          <a:p>
            <a:pPr indent="0">
              <a:buNone/>
            </a:pPr>
            <a:r>
              <a:rPr b="0" lang="hu-HU" sz="1400" spc="-1" strike="noStrike">
                <a:solidFill>
                  <a:srgbClr val="000000"/>
                </a:solidFill>
                <a:latin typeface="Times New Roman"/>
              </a:rPr>
              <a:t>&lt;date/time&gt;</a:t>
            </a:r>
            <a:endParaRPr b="0" lang="hu-HU" sz="1400" spc="-1" strike="noStrike">
              <a:solidFill>
                <a:srgbClr val="000000"/>
              </a:solidFill>
              <a:latin typeface="Times New Roman"/>
            </a:endParaRPr>
          </a:p>
        </p:txBody>
      </p:sp>
      <p:sp>
        <p:nvSpPr>
          <p:cNvPr id="42" name="PlaceHolder 4"/>
          <p:cNvSpPr>
            <a:spLocks noGrp="1"/>
          </p:cNvSpPr>
          <p:nvPr>
            <p:ph type="ftr" idx="8"/>
          </p:nvPr>
        </p:nvSpPr>
        <p:spPr>
          <a:xfrm>
            <a:off x="5743440" y="9040680"/>
            <a:ext cx="5852880" cy="518760"/>
          </a:xfrm>
          <a:prstGeom prst="rect">
            <a:avLst/>
          </a:prstGeom>
          <a:noFill/>
          <a:ln w="0">
            <a:noFill/>
          </a:ln>
        </p:spPr>
        <p:txBody>
          <a:bodyPr lIns="91440" rIns="91440" tIns="45720" bIns="45720" anchor="t">
            <a:noAutofit/>
          </a:bodyPr>
          <a:lstStyle>
            <a:lvl1pPr indent="0" algn="ctr">
              <a:buNone/>
              <a:defRPr b="0" lang="hu-HU" sz="1400" spc="-1" strike="noStrike">
                <a:solidFill>
                  <a:srgbClr val="000000"/>
                </a:solidFill>
                <a:latin typeface="Times New Roman"/>
              </a:defRPr>
            </a:lvl1pPr>
          </a:lstStyle>
          <a:p>
            <a:pPr indent="0" algn="ctr">
              <a:buNone/>
            </a:pPr>
            <a:r>
              <a:rPr b="0" lang="hu-HU" sz="1400" spc="-1" strike="noStrike">
                <a:solidFill>
                  <a:srgbClr val="000000"/>
                </a:solidFill>
                <a:latin typeface="Times New Roman"/>
              </a:rPr>
              <a:t>&lt;footer&gt;</a:t>
            </a:r>
            <a:endParaRPr b="0" lang="hu-HU" sz="1400" spc="-1" strike="noStrike">
              <a:solidFill>
                <a:srgbClr val="000000"/>
              </a:solidFill>
              <a:latin typeface="Times New Roman"/>
            </a:endParaRPr>
          </a:p>
        </p:txBody>
      </p:sp>
      <p:sp>
        <p:nvSpPr>
          <p:cNvPr id="43" name="PlaceHolder 5"/>
          <p:cNvSpPr>
            <a:spLocks noGrp="1"/>
          </p:cNvSpPr>
          <p:nvPr>
            <p:ph type="sldNum" idx="9"/>
          </p:nvPr>
        </p:nvSpPr>
        <p:spPr>
          <a:xfrm>
            <a:off x="12246120" y="9040680"/>
            <a:ext cx="3901680" cy="518760"/>
          </a:xfrm>
          <a:prstGeom prst="rect">
            <a:avLst/>
          </a:prstGeom>
          <a:noFill/>
          <a:ln w="0">
            <a:noFill/>
          </a:ln>
        </p:spPr>
        <p:txBody>
          <a:bodyPr lIns="91440" rIns="91440" tIns="45720" bIns="45720" anchor="t">
            <a:noAutofit/>
          </a:bodyPr>
          <a:lstStyle>
            <a:lvl1pPr indent="0">
              <a:lnSpc>
                <a:spcPct val="100000"/>
              </a:lnSpc>
              <a:buNone/>
              <a:tabLst>
                <a:tab algn="l" pos="0"/>
              </a:tabLst>
              <a:defRPr b="0" lang="de-AT" sz="2200" spc="-1" strike="noStrike">
                <a:solidFill>
                  <a:srgbClr val="000000"/>
                </a:solidFill>
                <a:latin typeface="Calibri"/>
                <a:ea typeface="Calibri"/>
              </a:defRPr>
            </a:lvl1pPr>
          </a:lstStyle>
          <a:p>
            <a:pPr indent="0">
              <a:lnSpc>
                <a:spcPct val="100000"/>
              </a:lnSpc>
              <a:buNone/>
              <a:tabLst>
                <a:tab algn="l" pos="0"/>
              </a:tabLst>
            </a:pPr>
            <a:fld id="{C7E12683-306A-401D-91B6-6BC9E086EC12}" type="slidenum">
              <a:rPr b="0" lang="de-AT" sz="2200" spc="-1" strike="noStrike">
                <a:solidFill>
                  <a:srgbClr val="000000"/>
                </a:solidFill>
                <a:latin typeface="Calibri"/>
                <a:ea typeface="Calibri"/>
              </a:rPr>
              <a:t>&lt;number&gt;</a:t>
            </a:fld>
            <a:endParaRPr b="0" lang="hu-HU" sz="2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Google Shape;51;p10"/>
          <p:cNvSpPr/>
          <p:nvPr/>
        </p:nvSpPr>
        <p:spPr>
          <a:xfrm rot="3724800">
            <a:off x="4235040" y="-5146560"/>
            <a:ext cx="11559960" cy="13967280"/>
          </a:xfrm>
          <a:custGeom>
            <a:avLst/>
            <a:gdLst>
              <a:gd name="textAreaLeft" fmla="*/ 0 w 11559960"/>
              <a:gd name="textAreaRight" fmla="*/ 11560320 w 11559960"/>
              <a:gd name="textAreaTop" fmla="*/ 0 h 13967280"/>
              <a:gd name="textAreaBottom" fmla="*/ 13967640 h 13967280"/>
            </a:gdLst>
            <a:ahLst/>
            <a:rect l="textAreaLeft" t="textAreaTop" r="textAreaRight" b="textAreaBottom"/>
            <a:pathLst>
              <a:path w="11560333" h="13967543">
                <a:moveTo>
                  <a:pt x="0" y="13967543"/>
                </a:moveTo>
                <a:lnTo>
                  <a:pt x="3162421" y="8000410"/>
                </a:lnTo>
                <a:lnTo>
                  <a:pt x="3238253" y="7938821"/>
                </a:lnTo>
                <a:cubicBezTo>
                  <a:pt x="5637944" y="5943316"/>
                  <a:pt x="7410917" y="3220004"/>
                  <a:pt x="8218395" y="107661"/>
                </a:cubicBezTo>
                <a:lnTo>
                  <a:pt x="8244726" y="0"/>
                </a:lnTo>
                <a:lnTo>
                  <a:pt x="11560333" y="1757182"/>
                </a:lnTo>
                <a:lnTo>
                  <a:pt x="11475040" y="2041863"/>
                </a:lnTo>
                <a:cubicBezTo>
                  <a:pt x="9732904" y="7475635"/>
                  <a:pt x="5586266" y="11832907"/>
                  <a:pt x="287356" y="13861453"/>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
        <p:nvSpPr>
          <p:cNvPr id="47" name="PlaceHolder 1"/>
          <p:cNvSpPr>
            <a:spLocks noGrp="1"/>
          </p:cNvSpPr>
          <p:nvPr>
            <p:ph type="title"/>
          </p:nvPr>
        </p:nvSpPr>
        <p:spPr>
          <a:xfrm>
            <a:off x="8242200" y="892800"/>
            <a:ext cx="7905600" cy="4007880"/>
          </a:xfrm>
          <a:prstGeom prst="rect">
            <a:avLst/>
          </a:prstGeom>
          <a:noFill/>
          <a:ln w="0">
            <a:noFill/>
          </a:ln>
        </p:spPr>
        <p:txBody>
          <a:bodyPr lIns="91440" rIns="91440" tIns="45720" bIns="45720" anchor="ctr">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48" name="PlaceHolder 2"/>
          <p:cNvSpPr>
            <a:spLocks noGrp="1"/>
          </p:cNvSpPr>
          <p:nvPr>
            <p:ph type="body"/>
          </p:nvPr>
        </p:nvSpPr>
        <p:spPr>
          <a:xfrm>
            <a:off x="1192320" y="5160600"/>
            <a:ext cx="14955480" cy="362412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49" name="PlaceHolder 3"/>
          <p:cNvSpPr>
            <a:spLocks noGrp="1"/>
          </p:cNvSpPr>
          <p:nvPr>
            <p:ph type="dt" idx="10"/>
          </p:nvPr>
        </p:nvSpPr>
        <p:spPr>
          <a:xfrm>
            <a:off x="1192320" y="9040680"/>
            <a:ext cx="3901680" cy="518760"/>
          </a:xfrm>
          <a:prstGeom prst="rect">
            <a:avLst/>
          </a:prstGeom>
          <a:noFill/>
          <a:ln w="0">
            <a:noFill/>
          </a:ln>
        </p:spPr>
        <p:txBody>
          <a:bodyPr lIns="91440" rIns="91440" tIns="45720" bIns="45720" anchor="t">
            <a:noAutofit/>
          </a:bodyPr>
          <a:lstStyle>
            <a:lvl1pPr indent="0">
              <a:buNone/>
              <a:defRPr b="0" lang="hu-HU" sz="1400" spc="-1" strike="noStrike">
                <a:solidFill>
                  <a:srgbClr val="000000"/>
                </a:solidFill>
                <a:latin typeface="Times New Roman"/>
              </a:defRPr>
            </a:lvl1pPr>
          </a:lstStyle>
          <a:p>
            <a:pPr indent="0">
              <a:buNone/>
            </a:pPr>
            <a:r>
              <a:rPr b="0" lang="hu-HU" sz="1400" spc="-1" strike="noStrike">
                <a:solidFill>
                  <a:srgbClr val="000000"/>
                </a:solidFill>
                <a:latin typeface="Times New Roman"/>
              </a:rPr>
              <a:t>&lt;date/time&gt;</a:t>
            </a:r>
            <a:endParaRPr b="0" lang="hu-HU" sz="1400" spc="-1" strike="noStrike">
              <a:solidFill>
                <a:srgbClr val="000000"/>
              </a:solidFill>
              <a:latin typeface="Times New Roman"/>
            </a:endParaRPr>
          </a:p>
        </p:txBody>
      </p:sp>
      <p:sp>
        <p:nvSpPr>
          <p:cNvPr id="50" name="PlaceHolder 4"/>
          <p:cNvSpPr>
            <a:spLocks noGrp="1"/>
          </p:cNvSpPr>
          <p:nvPr>
            <p:ph type="ftr" idx="11"/>
          </p:nvPr>
        </p:nvSpPr>
        <p:spPr>
          <a:xfrm>
            <a:off x="5743440" y="9040680"/>
            <a:ext cx="5852880" cy="518760"/>
          </a:xfrm>
          <a:prstGeom prst="rect">
            <a:avLst/>
          </a:prstGeom>
          <a:noFill/>
          <a:ln w="0">
            <a:noFill/>
          </a:ln>
        </p:spPr>
        <p:txBody>
          <a:bodyPr lIns="91440" rIns="91440" tIns="45720" bIns="45720" anchor="t">
            <a:noAutofit/>
          </a:bodyPr>
          <a:lstStyle>
            <a:lvl1pPr indent="0" algn="ctr">
              <a:buNone/>
              <a:defRPr b="0" lang="hu-HU" sz="1400" spc="-1" strike="noStrike">
                <a:solidFill>
                  <a:srgbClr val="000000"/>
                </a:solidFill>
                <a:latin typeface="Times New Roman"/>
              </a:defRPr>
            </a:lvl1pPr>
          </a:lstStyle>
          <a:p>
            <a:pPr indent="0" algn="ctr">
              <a:buNone/>
            </a:pPr>
            <a:r>
              <a:rPr b="0" lang="hu-HU" sz="1400" spc="-1" strike="noStrike">
                <a:solidFill>
                  <a:srgbClr val="000000"/>
                </a:solidFill>
                <a:latin typeface="Times New Roman"/>
              </a:rPr>
              <a:t>&lt;footer&gt;</a:t>
            </a:r>
            <a:endParaRPr b="0" lang="hu-HU" sz="1400" spc="-1" strike="noStrike">
              <a:solidFill>
                <a:srgbClr val="000000"/>
              </a:solidFill>
              <a:latin typeface="Times New Roman"/>
            </a:endParaRPr>
          </a:p>
        </p:txBody>
      </p:sp>
      <p:sp>
        <p:nvSpPr>
          <p:cNvPr id="51" name="PlaceHolder 5"/>
          <p:cNvSpPr>
            <a:spLocks noGrp="1"/>
          </p:cNvSpPr>
          <p:nvPr>
            <p:ph type="sldNum" idx="12"/>
          </p:nvPr>
        </p:nvSpPr>
        <p:spPr>
          <a:xfrm>
            <a:off x="12246120" y="9040680"/>
            <a:ext cx="3901680" cy="518760"/>
          </a:xfrm>
          <a:prstGeom prst="rect">
            <a:avLst/>
          </a:prstGeom>
          <a:noFill/>
          <a:ln w="0">
            <a:noFill/>
          </a:ln>
        </p:spPr>
        <p:txBody>
          <a:bodyPr lIns="91440" rIns="91440" tIns="45720" bIns="45720" anchor="t">
            <a:noAutofit/>
          </a:bodyPr>
          <a:lstStyle>
            <a:lvl1pPr indent="0">
              <a:lnSpc>
                <a:spcPct val="100000"/>
              </a:lnSpc>
              <a:buNone/>
              <a:tabLst>
                <a:tab algn="l" pos="0"/>
              </a:tabLst>
              <a:defRPr b="0" lang="de-AT" sz="2200" spc="-1" strike="noStrike">
                <a:solidFill>
                  <a:srgbClr val="000000"/>
                </a:solidFill>
                <a:latin typeface="Calibri"/>
                <a:ea typeface="Calibri"/>
              </a:defRPr>
            </a:lvl1pPr>
          </a:lstStyle>
          <a:p>
            <a:pPr indent="0">
              <a:lnSpc>
                <a:spcPct val="100000"/>
              </a:lnSpc>
              <a:buNone/>
              <a:tabLst>
                <a:tab algn="l" pos="0"/>
              </a:tabLst>
            </a:pPr>
            <a:fld id="{9ED42A86-ECD5-47D1-A551-838CE1BCFDE7}" type="slidenum">
              <a:rPr b="0" lang="de-AT" sz="2200" spc="-1" strike="noStrike">
                <a:solidFill>
                  <a:srgbClr val="000000"/>
                </a:solidFill>
                <a:latin typeface="Calibri"/>
                <a:ea typeface="Calibri"/>
              </a:rPr>
              <a:t>&lt;number&gt;</a:t>
            </a:fld>
            <a:endParaRPr b="0" lang="hu-HU" sz="2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 name="Google Shape;58;p11" descr=""/>
          <p:cNvPicPr/>
          <p:nvPr/>
        </p:nvPicPr>
        <p:blipFill>
          <a:blip r:embed="rId2"/>
          <a:stretch/>
        </p:blipFill>
        <p:spPr>
          <a:xfrm>
            <a:off x="9747720" y="6491880"/>
            <a:ext cx="6902280" cy="2300400"/>
          </a:xfrm>
          <a:prstGeom prst="rect">
            <a:avLst/>
          </a:prstGeom>
          <a:ln w="0">
            <a:noFill/>
          </a:ln>
        </p:spPr>
      </p:pic>
      <p:sp>
        <p:nvSpPr>
          <p:cNvPr id="3" name="Google Shape;59;p11"/>
          <p:cNvSpPr/>
          <p:nvPr/>
        </p:nvSpPr>
        <p:spPr>
          <a:xfrm>
            <a:off x="11413800" y="8779320"/>
            <a:ext cx="5004000" cy="560520"/>
          </a:xfrm>
          <a:prstGeom prst="rect">
            <a:avLst/>
          </a:prstGeom>
          <a:noFill/>
          <a:ln w="0">
            <a:noFill/>
          </a:ln>
        </p:spPr>
        <p:style>
          <a:lnRef idx="0"/>
          <a:fillRef idx="0"/>
          <a:effectRef idx="0"/>
          <a:fontRef idx="minor"/>
        </p:style>
        <p:txBody>
          <a:bodyPr lIns="36720" rIns="36720" tIns="36720" bIns="36720" anchor="t">
            <a:spAutoFit/>
          </a:bodyPr>
          <a:p>
            <a:pPr>
              <a:lnSpc>
                <a:spcPct val="100000"/>
              </a:lnSpc>
              <a:tabLst>
                <a:tab algn="l" pos="0"/>
              </a:tabLst>
            </a:pPr>
            <a:r>
              <a:rPr b="0" lang="de-AT" sz="1600" spc="-1" strike="noStrike">
                <a:solidFill>
                  <a:srgbClr val="000000"/>
                </a:solidFill>
                <a:latin typeface="EB Garamond"/>
                <a:ea typeface="EB Garamond"/>
              </a:rPr>
              <a:t>Juni 2019 © Universität Graz, Presse und Kommunikation</a:t>
            </a:r>
            <a:endParaRPr b="0" lang="hu-HU" sz="1600" spc="-1" strike="noStrike">
              <a:solidFill>
                <a:srgbClr val="000000"/>
              </a:solidFill>
              <a:latin typeface="Arial"/>
            </a:endParaRPr>
          </a:p>
        </p:txBody>
      </p:sp>
      <p:sp>
        <p:nvSpPr>
          <p:cNvPr id="4" name="PlaceHolder 1"/>
          <p:cNvSpPr>
            <a:spLocks noGrp="1"/>
          </p:cNvSpPr>
          <p:nvPr>
            <p:ph type="title"/>
          </p:nvPr>
        </p:nvSpPr>
        <p:spPr>
          <a:xfrm>
            <a:off x="866880" y="389160"/>
            <a:ext cx="15605640" cy="1628280"/>
          </a:xfrm>
          <a:prstGeom prst="rect">
            <a:avLst/>
          </a:prstGeom>
          <a:noFill/>
          <a:ln w="0">
            <a:noFill/>
          </a:ln>
        </p:spPr>
        <p:txBody>
          <a:bodyPr lIns="0" rIns="0" tIns="0" bIns="0" anchor="ctr">
            <a:noAutofit/>
          </a:bodyPr>
          <a:p>
            <a:pPr indent="0">
              <a:buNone/>
            </a:pPr>
            <a:r>
              <a:rPr b="0" lang="hu-HU" sz="1400" spc="-1" strike="noStrike">
                <a:solidFill>
                  <a:srgbClr val="000000"/>
                </a:solidFill>
                <a:latin typeface="Arial"/>
              </a:rPr>
              <a:t>Click to edit the title text format</a:t>
            </a:r>
            <a:endParaRPr b="0" lang="hu-HU" sz="1400" spc="-1" strike="noStrike">
              <a:solidFill>
                <a:srgbClr val="000000"/>
              </a:solidFill>
              <a:latin typeface="Arial"/>
            </a:endParaRPr>
          </a:p>
        </p:txBody>
      </p:sp>
      <p:sp>
        <p:nvSpPr>
          <p:cNvPr id="5" name="PlaceHolder 2"/>
          <p:cNvSpPr>
            <a:spLocks noGrp="1"/>
          </p:cNvSpPr>
          <p:nvPr>
            <p:ph type="body"/>
          </p:nvPr>
        </p:nvSpPr>
        <p:spPr>
          <a:xfrm>
            <a:off x="866880" y="2282040"/>
            <a:ext cx="15605640" cy="56563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hu-HU" sz="1400" spc="-1" strike="noStrike">
                <a:solidFill>
                  <a:srgbClr val="000000"/>
                </a:solidFill>
                <a:latin typeface="Arial"/>
              </a:rPr>
              <a:t>Click to edit the outline text format</a:t>
            </a:r>
            <a:endParaRPr b="0" lang="hu-HU"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1400" spc="-1" strike="noStrike">
                <a:solidFill>
                  <a:srgbClr val="000000"/>
                </a:solidFill>
                <a:latin typeface="Arial"/>
              </a:rPr>
              <a:t>Second Outline Level</a:t>
            </a:r>
            <a:endParaRPr b="0" lang="hu-HU"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1400" spc="-1" strike="noStrike">
                <a:solidFill>
                  <a:srgbClr val="000000"/>
                </a:solidFill>
                <a:latin typeface="Arial"/>
              </a:rPr>
              <a:t>Third Outline Level</a:t>
            </a:r>
            <a:endParaRPr b="0" lang="hu-HU"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1400" spc="-1" strike="noStrike">
                <a:solidFill>
                  <a:srgbClr val="000000"/>
                </a:solidFill>
                <a:latin typeface="Arial"/>
              </a:rPr>
              <a:t>Fourth Outline Level</a:t>
            </a:r>
            <a:endParaRPr b="0" lang="hu-HU"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2000" spc="-1" strike="noStrike">
                <a:solidFill>
                  <a:srgbClr val="000000"/>
                </a:solidFill>
                <a:latin typeface="Arial"/>
              </a:rPr>
              <a:t>Fifth Outline Level</a:t>
            </a:r>
            <a:endParaRPr b="0" lang="hu-H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2000" spc="-1" strike="noStrike">
                <a:solidFill>
                  <a:srgbClr val="000000"/>
                </a:solidFill>
                <a:latin typeface="Arial"/>
              </a:rPr>
              <a:t>Sixth Outline Level</a:t>
            </a:r>
            <a:endParaRPr b="0" lang="hu-H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2000" spc="-1" strike="noStrike">
                <a:solidFill>
                  <a:srgbClr val="000000"/>
                </a:solidFill>
                <a:latin typeface="Arial"/>
              </a:rPr>
              <a:t>Seventh Outline Level</a:t>
            </a:r>
            <a:endParaRPr b="0" lang="hu-H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1192320" y="2870280"/>
            <a:ext cx="4671360" cy="3501000"/>
          </a:xfrm>
          <a:prstGeom prst="rect">
            <a:avLst/>
          </a:prstGeom>
          <a:noFill/>
          <a:ln w="0">
            <a:noFill/>
          </a:ln>
        </p:spPr>
        <p:txBody>
          <a:bodyPr lIns="91440" rIns="91440" tIns="45720" bIns="45720" anchor="t">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7" name="PlaceHolder 2"/>
          <p:cNvSpPr>
            <a:spLocks noGrp="1"/>
          </p:cNvSpPr>
          <p:nvPr>
            <p:ph type="body"/>
          </p:nvPr>
        </p:nvSpPr>
        <p:spPr>
          <a:xfrm>
            <a:off x="10348920" y="2870280"/>
            <a:ext cx="6254280" cy="602712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8" name="Google Shape;63;p12"/>
          <p:cNvSpPr/>
          <p:nvPr/>
        </p:nvSpPr>
        <p:spPr>
          <a:xfrm rot="19708200">
            <a:off x="2805480" y="-61920"/>
            <a:ext cx="9006840" cy="9927720"/>
          </a:xfrm>
          <a:custGeom>
            <a:avLst/>
            <a:gdLst>
              <a:gd name="textAreaLeft" fmla="*/ 0 w 9006840"/>
              <a:gd name="textAreaRight" fmla="*/ 9007200 w 9006840"/>
              <a:gd name="textAreaTop" fmla="*/ 0 h 9927720"/>
              <a:gd name="textAreaBottom" fmla="*/ 9928080 h 9927720"/>
            </a:gdLst>
            <a:ahLst/>
            <a:rect l="textAreaLeft" t="textAreaTop" r="textAreaRight" b="textAreaBottom"/>
            <a:pathLst>
              <a:path w="9007262" h="9928199">
                <a:moveTo>
                  <a:pt x="9007262" y="1921475"/>
                </a:moveTo>
                <a:lnTo>
                  <a:pt x="8910120" y="2185841"/>
                </a:lnTo>
                <a:cubicBezTo>
                  <a:pt x="7755263" y="5216478"/>
                  <a:pt x="5820483" y="7862259"/>
                  <a:pt x="3351099" y="9877863"/>
                </a:cubicBezTo>
                <a:lnTo>
                  <a:pt x="3286856" y="9928199"/>
                </a:lnTo>
                <a:lnTo>
                  <a:pt x="0" y="7911423"/>
                </a:lnTo>
                <a:lnTo>
                  <a:pt x="192860" y="7780361"/>
                </a:lnTo>
                <a:cubicBezTo>
                  <a:pt x="2703719" y="6029906"/>
                  <a:pt x="4645489" y="3519703"/>
                  <a:pt x="5684986" y="582935"/>
                </a:cubicBezTo>
                <a:lnTo>
                  <a:pt x="5875723" y="0"/>
                </a:ln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 name="Google Shape;10;p3"/>
          <p:cNvSpPr/>
          <p:nvPr/>
        </p:nvSpPr>
        <p:spPr>
          <a:xfrm>
            <a:off x="819000" y="0"/>
            <a:ext cx="15701760" cy="9753120"/>
          </a:xfrm>
          <a:custGeom>
            <a:avLst/>
            <a:gdLst>
              <a:gd name="textAreaLeft" fmla="*/ 0 w 15701760"/>
              <a:gd name="textAreaRight" fmla="*/ 15702120 w 15701760"/>
              <a:gd name="textAreaTop" fmla="*/ 0 h 9753120"/>
              <a:gd name="textAreaBottom" fmla="*/ 9753480 h 9753120"/>
            </a:gdLst>
            <a:ahLst/>
            <a:rect l="textAreaLeft" t="textAreaTop" r="textAreaRight" b="textAreaBottom"/>
            <a:pathLst>
              <a:path w="15702095" h="9753600">
                <a:moveTo>
                  <a:pt x="11717431" y="0"/>
                </a:moveTo>
                <a:lnTo>
                  <a:pt x="13906200" y="0"/>
                </a:lnTo>
                <a:lnTo>
                  <a:pt x="13909297" y="3576"/>
                </a:lnTo>
                <a:cubicBezTo>
                  <a:pt x="15029295" y="1360700"/>
                  <a:pt x="15702095" y="3100565"/>
                  <a:pt x="15702095" y="4997571"/>
                </a:cubicBezTo>
                <a:cubicBezTo>
                  <a:pt x="15702095" y="6759077"/>
                  <a:pt x="15121977" y="8385088"/>
                  <a:pt x="14142370" y="9694977"/>
                </a:cubicBezTo>
                <a:lnTo>
                  <a:pt x="14096301" y="9753600"/>
                </a:lnTo>
                <a:lnTo>
                  <a:pt x="12010536" y="9753600"/>
                </a:lnTo>
                <a:lnTo>
                  <a:pt x="12100445" y="9675719"/>
                </a:lnTo>
                <a:cubicBezTo>
                  <a:pt x="13372435" y="8519622"/>
                  <a:pt x="14171007" y="6851855"/>
                  <a:pt x="14171007" y="4997571"/>
                </a:cubicBezTo>
                <a:cubicBezTo>
                  <a:pt x="14171007" y="3034211"/>
                  <a:pt x="13275722" y="1279956"/>
                  <a:pt x="11871128" y="120783"/>
                </a:cubicBezTo>
                <a:close/>
                <a:moveTo>
                  <a:pt x="1795895" y="0"/>
                </a:moveTo>
                <a:lnTo>
                  <a:pt x="3984665" y="0"/>
                </a:lnTo>
                <a:lnTo>
                  <a:pt x="3830967" y="120783"/>
                </a:lnTo>
                <a:cubicBezTo>
                  <a:pt x="2426373" y="1279956"/>
                  <a:pt x="1531088" y="3034211"/>
                  <a:pt x="1531088" y="4997571"/>
                </a:cubicBezTo>
                <a:cubicBezTo>
                  <a:pt x="1531088" y="6851855"/>
                  <a:pt x="2329660" y="8519622"/>
                  <a:pt x="3601650" y="9675719"/>
                </a:cubicBezTo>
                <a:lnTo>
                  <a:pt x="3691559" y="9753600"/>
                </a:lnTo>
                <a:lnTo>
                  <a:pt x="1605794" y="9753600"/>
                </a:lnTo>
                <a:lnTo>
                  <a:pt x="1559726" y="9694977"/>
                </a:lnTo>
                <a:cubicBezTo>
                  <a:pt x="580118" y="8385088"/>
                  <a:pt x="0" y="6759077"/>
                  <a:pt x="0" y="4997571"/>
                </a:cubicBezTo>
                <a:cubicBezTo>
                  <a:pt x="0" y="3100565"/>
                  <a:pt x="672800" y="1360700"/>
                  <a:pt x="1792798" y="3576"/>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
        <p:nvSpPr>
          <p:cNvPr id="10" name="PlaceHolder 1"/>
          <p:cNvSpPr>
            <a:spLocks noGrp="1"/>
          </p:cNvSpPr>
          <p:nvPr>
            <p:ph type="dt" idx="1"/>
          </p:nvPr>
        </p:nvSpPr>
        <p:spPr>
          <a:xfrm>
            <a:off x="1192320" y="9040680"/>
            <a:ext cx="3901680" cy="518760"/>
          </a:xfrm>
          <a:prstGeom prst="rect">
            <a:avLst/>
          </a:prstGeom>
          <a:noFill/>
          <a:ln w="0">
            <a:noFill/>
          </a:ln>
        </p:spPr>
        <p:txBody>
          <a:bodyPr lIns="91440" rIns="91440" tIns="45720" bIns="45720" anchor="ctr">
            <a:noAutofit/>
          </a:bodyPr>
          <a:lstStyle>
            <a:lvl1pPr indent="0">
              <a:buNone/>
              <a:defRPr b="0" lang="hu-HU" sz="1400" spc="-1" strike="noStrike">
                <a:solidFill>
                  <a:srgbClr val="000000"/>
                </a:solidFill>
                <a:latin typeface="Times New Roman"/>
              </a:defRPr>
            </a:lvl1pPr>
          </a:lstStyle>
          <a:p>
            <a:pPr indent="0">
              <a:buNone/>
            </a:pPr>
            <a:r>
              <a:rPr b="0" lang="hu-HU" sz="1400" spc="-1" strike="noStrike">
                <a:solidFill>
                  <a:srgbClr val="000000"/>
                </a:solidFill>
                <a:latin typeface="Times New Roman"/>
              </a:rPr>
              <a:t>&lt;date/time&gt;</a:t>
            </a:r>
            <a:endParaRPr b="0" lang="hu-HU" sz="1400" spc="-1" strike="noStrike">
              <a:solidFill>
                <a:srgbClr val="000000"/>
              </a:solidFill>
              <a:latin typeface="Times New Roman"/>
            </a:endParaRPr>
          </a:p>
        </p:txBody>
      </p:sp>
      <p:sp>
        <p:nvSpPr>
          <p:cNvPr id="11" name="PlaceHolder 2"/>
          <p:cNvSpPr>
            <a:spLocks noGrp="1"/>
          </p:cNvSpPr>
          <p:nvPr>
            <p:ph type="ftr" idx="2"/>
          </p:nvPr>
        </p:nvSpPr>
        <p:spPr>
          <a:xfrm>
            <a:off x="5743440" y="9040680"/>
            <a:ext cx="5852880" cy="518760"/>
          </a:xfrm>
          <a:prstGeom prst="rect">
            <a:avLst/>
          </a:prstGeom>
          <a:noFill/>
          <a:ln w="0">
            <a:noFill/>
          </a:ln>
        </p:spPr>
        <p:txBody>
          <a:bodyPr lIns="91440" rIns="91440" tIns="45720" bIns="45720" anchor="ctr">
            <a:noAutofit/>
          </a:bodyPr>
          <a:lstStyle>
            <a:lvl1pPr indent="0" algn="ctr">
              <a:buNone/>
              <a:defRPr b="0" lang="hu-HU" sz="1400" spc="-1" strike="noStrike">
                <a:solidFill>
                  <a:srgbClr val="000000"/>
                </a:solidFill>
                <a:latin typeface="Times New Roman"/>
              </a:defRPr>
            </a:lvl1pPr>
          </a:lstStyle>
          <a:p>
            <a:pPr indent="0" algn="ctr">
              <a:buNone/>
            </a:pPr>
            <a:r>
              <a:rPr b="0" lang="hu-HU" sz="1400" spc="-1" strike="noStrike">
                <a:solidFill>
                  <a:srgbClr val="000000"/>
                </a:solidFill>
                <a:latin typeface="Times New Roman"/>
              </a:rPr>
              <a:t>&lt;footer&gt;</a:t>
            </a:r>
            <a:endParaRPr b="0" lang="hu-HU" sz="1400" spc="-1" strike="noStrike">
              <a:solidFill>
                <a:srgbClr val="000000"/>
              </a:solidFill>
              <a:latin typeface="Times New Roman"/>
            </a:endParaRPr>
          </a:p>
        </p:txBody>
      </p:sp>
      <p:sp>
        <p:nvSpPr>
          <p:cNvPr id="12" name="PlaceHolder 3"/>
          <p:cNvSpPr>
            <a:spLocks noGrp="1"/>
          </p:cNvSpPr>
          <p:nvPr>
            <p:ph type="sldNum" idx="3"/>
          </p:nvPr>
        </p:nvSpPr>
        <p:spPr>
          <a:xfrm>
            <a:off x="12246120" y="9040680"/>
            <a:ext cx="3901680" cy="51876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de-AT" sz="1200" spc="-1" strike="noStrike">
                <a:solidFill>
                  <a:srgbClr val="888888"/>
                </a:solidFill>
                <a:latin typeface="Calibri"/>
                <a:ea typeface="Calibri"/>
              </a:defRPr>
            </a:lvl1pPr>
          </a:lstStyle>
          <a:p>
            <a:pPr indent="0" algn="r">
              <a:lnSpc>
                <a:spcPct val="100000"/>
              </a:lnSpc>
              <a:buNone/>
              <a:tabLst>
                <a:tab algn="l" pos="0"/>
              </a:tabLst>
            </a:pPr>
            <a:fld id="{FEB8AC6B-000C-4C77-B991-2A268612FFBE}" type="slidenum">
              <a:rPr b="0" lang="de-AT" sz="1200" spc="-1" strike="noStrike">
                <a:solidFill>
                  <a:srgbClr val="888888"/>
                </a:solidFill>
                <a:latin typeface="Calibri"/>
                <a:ea typeface="Calibri"/>
              </a:rPr>
              <a:t>&lt;number&gt;</a:t>
            </a:fld>
            <a:endParaRPr b="0" lang="hu-HU" sz="1200" spc="-1" strike="noStrike">
              <a:solidFill>
                <a:srgbClr val="000000"/>
              </a:solidFill>
              <a:latin typeface="Times New Roman"/>
            </a:endParaRPr>
          </a:p>
        </p:txBody>
      </p:sp>
      <p:sp>
        <p:nvSpPr>
          <p:cNvPr id="13" name="PlaceHolder 4"/>
          <p:cNvSpPr>
            <a:spLocks noGrp="1"/>
          </p:cNvSpPr>
          <p:nvPr>
            <p:ph type="body"/>
          </p:nvPr>
        </p:nvSpPr>
        <p:spPr>
          <a:xfrm>
            <a:off x="2790000" y="1828800"/>
            <a:ext cx="11759760" cy="480744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6000" spc="-1" strike="noStrike">
                <a:solidFill>
                  <a:srgbClr val="000000"/>
                </a:solidFill>
                <a:latin typeface="Arial"/>
              </a:rPr>
              <a:t>Click to edit the outline text format</a:t>
            </a:r>
            <a:endParaRPr b="0" lang="hu-HU" sz="6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6000" spc="-1" strike="noStrike">
                <a:solidFill>
                  <a:srgbClr val="000000"/>
                </a:solidFill>
                <a:latin typeface="Arial"/>
              </a:rPr>
              <a:t>Second Outline Level</a:t>
            </a:r>
            <a:endParaRPr b="0" lang="hu-HU" sz="6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6000" spc="-1" strike="noStrike">
                <a:solidFill>
                  <a:srgbClr val="000000"/>
                </a:solidFill>
                <a:latin typeface="Arial"/>
              </a:rPr>
              <a:t>Third Outline Level</a:t>
            </a:r>
            <a:endParaRPr b="0" lang="hu-HU" sz="6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6000" spc="-1" strike="noStrike">
                <a:solidFill>
                  <a:srgbClr val="000000"/>
                </a:solidFill>
                <a:latin typeface="Arial"/>
              </a:rPr>
              <a:t>Fourth Outline Level</a:t>
            </a:r>
            <a:endParaRPr b="0" lang="hu-HU" sz="6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6000" spc="-1" strike="noStrike">
                <a:solidFill>
                  <a:srgbClr val="000000"/>
                </a:solidFill>
                <a:latin typeface="Arial"/>
              </a:rPr>
              <a:t>Fifth Outline Level</a:t>
            </a:r>
            <a:endParaRPr b="0" lang="hu-HU" sz="6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6000" spc="-1" strike="noStrike">
                <a:solidFill>
                  <a:srgbClr val="000000"/>
                </a:solidFill>
                <a:latin typeface="Arial"/>
              </a:rPr>
              <a:t>Sixth Outline Level</a:t>
            </a:r>
            <a:endParaRPr b="0" lang="hu-HU" sz="6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6000" spc="-1" strike="noStrike">
                <a:solidFill>
                  <a:srgbClr val="000000"/>
                </a:solidFill>
                <a:latin typeface="Arial"/>
              </a:rPr>
              <a:t>Seventh Outline Level</a:t>
            </a:r>
            <a:endParaRPr b="0" lang="hu-HU" sz="6000" spc="-1" strike="noStrike">
              <a:solidFill>
                <a:srgbClr val="000000"/>
              </a:solidFill>
              <a:latin typeface="Arial"/>
            </a:endParaRPr>
          </a:p>
        </p:txBody>
      </p:sp>
      <p:pic>
        <p:nvPicPr>
          <p:cNvPr id="14" name="Google Shape;15;p3" descr=""/>
          <p:cNvPicPr/>
          <p:nvPr/>
        </p:nvPicPr>
        <p:blipFill>
          <a:blip r:embed="rId2"/>
          <a:stretch/>
        </p:blipFill>
        <p:spPr>
          <a:xfrm>
            <a:off x="837360" y="8826840"/>
            <a:ext cx="12206520" cy="369360"/>
          </a:xfrm>
          <a:prstGeom prst="rect">
            <a:avLst/>
          </a:prstGeom>
          <a:ln w="0">
            <a:noFill/>
          </a:ln>
        </p:spPr>
      </p:pic>
      <p:pic>
        <p:nvPicPr>
          <p:cNvPr id="15" name="Google Shape;16;p3" descr=""/>
          <p:cNvPicPr/>
          <p:nvPr/>
        </p:nvPicPr>
        <p:blipFill>
          <a:blip r:embed="rId3"/>
          <a:stretch/>
        </p:blipFill>
        <p:spPr>
          <a:xfrm>
            <a:off x="1028880" y="7494840"/>
            <a:ext cx="3636000" cy="1119960"/>
          </a:xfrm>
          <a:prstGeom prst="rect">
            <a:avLst/>
          </a:prstGeom>
          <a:ln w="0">
            <a:noFill/>
          </a:ln>
        </p:spPr>
      </p:pic>
      <p:pic>
        <p:nvPicPr>
          <p:cNvPr id="16" name="Google Shape;17;p3" descr=""/>
          <p:cNvPicPr/>
          <p:nvPr/>
        </p:nvPicPr>
        <p:blipFill>
          <a:blip r:embed="rId4"/>
          <a:stretch/>
        </p:blipFill>
        <p:spPr>
          <a:xfrm>
            <a:off x="13787640" y="6890040"/>
            <a:ext cx="2707920" cy="23148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5" r:id="rId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 name="Google Shape;19;p4"/>
          <p:cNvSpPr/>
          <p:nvPr/>
        </p:nvSpPr>
        <p:spPr>
          <a:xfrm rot="19708200">
            <a:off x="3437640" y="-48240"/>
            <a:ext cx="9006840" cy="9927720"/>
          </a:xfrm>
          <a:custGeom>
            <a:avLst/>
            <a:gdLst>
              <a:gd name="textAreaLeft" fmla="*/ 0 w 9006840"/>
              <a:gd name="textAreaRight" fmla="*/ 9007200 w 9006840"/>
              <a:gd name="textAreaTop" fmla="*/ 0 h 9927720"/>
              <a:gd name="textAreaBottom" fmla="*/ 9928080 h 9927720"/>
            </a:gdLst>
            <a:ahLst/>
            <a:rect l="textAreaLeft" t="textAreaTop" r="textAreaRight" b="textAreaBottom"/>
            <a:pathLst>
              <a:path w="9007262" h="9928199">
                <a:moveTo>
                  <a:pt x="9007262" y="1921475"/>
                </a:moveTo>
                <a:lnTo>
                  <a:pt x="8910120" y="2185841"/>
                </a:lnTo>
                <a:cubicBezTo>
                  <a:pt x="7755263" y="5216478"/>
                  <a:pt x="5820483" y="7862259"/>
                  <a:pt x="3351099" y="9877863"/>
                </a:cubicBezTo>
                <a:lnTo>
                  <a:pt x="3286856" y="9928199"/>
                </a:lnTo>
                <a:lnTo>
                  <a:pt x="0" y="7911423"/>
                </a:lnTo>
                <a:lnTo>
                  <a:pt x="192860" y="7780361"/>
                </a:lnTo>
                <a:cubicBezTo>
                  <a:pt x="2703719" y="6029906"/>
                  <a:pt x="4645489" y="3519703"/>
                  <a:pt x="5684986" y="582935"/>
                </a:cubicBezTo>
                <a:lnTo>
                  <a:pt x="5875723" y="0"/>
                </a:ln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pic>
        <p:nvPicPr>
          <p:cNvPr id="18" name="Google Shape;20;p4" descr=""/>
          <p:cNvPicPr/>
          <p:nvPr/>
        </p:nvPicPr>
        <p:blipFill>
          <a:blip r:embed="rId2"/>
          <a:stretch/>
        </p:blipFill>
        <p:spPr>
          <a:xfrm>
            <a:off x="837360" y="8826840"/>
            <a:ext cx="12206520" cy="369360"/>
          </a:xfrm>
          <a:prstGeom prst="rect">
            <a:avLst/>
          </a:prstGeom>
          <a:ln w="0">
            <a:noFill/>
          </a:ln>
        </p:spPr>
      </p:pic>
      <p:pic>
        <p:nvPicPr>
          <p:cNvPr id="19" name="Google Shape;21;p4" descr=""/>
          <p:cNvPicPr/>
          <p:nvPr/>
        </p:nvPicPr>
        <p:blipFill>
          <a:blip r:embed="rId3"/>
          <a:stretch/>
        </p:blipFill>
        <p:spPr>
          <a:xfrm>
            <a:off x="1028880" y="7494840"/>
            <a:ext cx="3636000" cy="1119960"/>
          </a:xfrm>
          <a:prstGeom prst="rect">
            <a:avLst/>
          </a:prstGeom>
          <a:ln w="0">
            <a:noFill/>
          </a:ln>
        </p:spPr>
      </p:pic>
      <p:pic>
        <p:nvPicPr>
          <p:cNvPr id="20" name="Google Shape;22;p4" descr=""/>
          <p:cNvPicPr/>
          <p:nvPr/>
        </p:nvPicPr>
        <p:blipFill>
          <a:blip r:embed="rId4"/>
          <a:stretch/>
        </p:blipFill>
        <p:spPr>
          <a:xfrm>
            <a:off x="13787640" y="6890040"/>
            <a:ext cx="2707920" cy="2314800"/>
          </a:xfrm>
          <a:prstGeom prst="rect">
            <a:avLst/>
          </a:prstGeom>
          <a:ln w="0">
            <a:noFill/>
          </a:ln>
        </p:spPr>
      </p:pic>
      <p:sp>
        <p:nvSpPr>
          <p:cNvPr id="21" name="PlaceHolder 1"/>
          <p:cNvSpPr>
            <a:spLocks noGrp="1"/>
          </p:cNvSpPr>
          <p:nvPr>
            <p:ph type="title"/>
          </p:nvPr>
        </p:nvSpPr>
        <p:spPr>
          <a:xfrm>
            <a:off x="4531320" y="1102320"/>
            <a:ext cx="8277120" cy="5787720"/>
          </a:xfrm>
          <a:prstGeom prst="rect">
            <a:avLst/>
          </a:prstGeom>
          <a:noFill/>
          <a:ln w="0">
            <a:noFill/>
          </a:ln>
        </p:spPr>
        <p:txBody>
          <a:bodyPr lIns="91440" rIns="91440" tIns="45720" bIns="45720" anchor="ctr">
            <a:normAutofit/>
          </a:bodyPr>
          <a:p>
            <a:pPr indent="0">
              <a:buNone/>
            </a:pPr>
            <a:r>
              <a:rPr b="0" lang="hu-HU" sz="8800" spc="-1" strike="noStrike">
                <a:solidFill>
                  <a:srgbClr val="000000"/>
                </a:solidFill>
                <a:latin typeface="Arial"/>
              </a:rPr>
              <a:t>Click to edit the title text format</a:t>
            </a:r>
            <a:endParaRPr b="0" lang="hu-HU" sz="8800" spc="-1" strike="noStrike">
              <a:solidFill>
                <a:srgbClr val="000000"/>
              </a:solidFill>
              <a:latin typeface="Arial"/>
            </a:endParaRPr>
          </a:p>
        </p:txBody>
      </p:sp>
      <p:sp>
        <p:nvSpPr>
          <p:cNvPr id="22" name="PlaceHolder 2"/>
          <p:cNvSpPr>
            <a:spLocks noGrp="1"/>
          </p:cNvSpPr>
          <p:nvPr>
            <p:ph type="dt" idx="4"/>
          </p:nvPr>
        </p:nvSpPr>
        <p:spPr>
          <a:xfrm>
            <a:off x="1192320" y="9040680"/>
            <a:ext cx="3901680" cy="518760"/>
          </a:xfrm>
          <a:prstGeom prst="rect">
            <a:avLst/>
          </a:prstGeom>
          <a:noFill/>
          <a:ln w="0">
            <a:noFill/>
          </a:ln>
        </p:spPr>
        <p:txBody>
          <a:bodyPr lIns="91440" rIns="91440" tIns="45720" bIns="45720" anchor="ctr">
            <a:noAutofit/>
          </a:bodyPr>
          <a:lstStyle>
            <a:lvl1pPr indent="0">
              <a:buNone/>
              <a:defRPr b="0" lang="hu-HU" sz="1400" spc="-1" strike="noStrike">
                <a:solidFill>
                  <a:srgbClr val="000000"/>
                </a:solidFill>
                <a:latin typeface="Times New Roman"/>
              </a:defRPr>
            </a:lvl1pPr>
          </a:lstStyle>
          <a:p>
            <a:pPr indent="0">
              <a:buNone/>
            </a:pPr>
            <a:r>
              <a:rPr b="0" lang="hu-HU" sz="1400" spc="-1" strike="noStrike">
                <a:solidFill>
                  <a:srgbClr val="000000"/>
                </a:solidFill>
                <a:latin typeface="Times New Roman"/>
              </a:rPr>
              <a:t>&lt;date/time&gt;</a:t>
            </a:r>
            <a:endParaRPr b="0" lang="hu-HU" sz="1400" spc="-1" strike="noStrike">
              <a:solidFill>
                <a:srgbClr val="000000"/>
              </a:solidFill>
              <a:latin typeface="Times New Roman"/>
            </a:endParaRPr>
          </a:p>
        </p:txBody>
      </p:sp>
      <p:sp>
        <p:nvSpPr>
          <p:cNvPr id="23" name="PlaceHolder 3"/>
          <p:cNvSpPr>
            <a:spLocks noGrp="1"/>
          </p:cNvSpPr>
          <p:nvPr>
            <p:ph type="ftr" idx="5"/>
          </p:nvPr>
        </p:nvSpPr>
        <p:spPr>
          <a:xfrm>
            <a:off x="5743440" y="9040680"/>
            <a:ext cx="5852880" cy="518760"/>
          </a:xfrm>
          <a:prstGeom prst="rect">
            <a:avLst/>
          </a:prstGeom>
          <a:noFill/>
          <a:ln w="0">
            <a:noFill/>
          </a:ln>
        </p:spPr>
        <p:txBody>
          <a:bodyPr lIns="91440" rIns="91440" tIns="45720" bIns="45720" anchor="ctr">
            <a:noAutofit/>
          </a:bodyPr>
          <a:lstStyle>
            <a:lvl1pPr indent="0" algn="ctr">
              <a:buNone/>
              <a:defRPr b="0" lang="hu-HU" sz="1400" spc="-1" strike="noStrike">
                <a:solidFill>
                  <a:srgbClr val="000000"/>
                </a:solidFill>
                <a:latin typeface="Times New Roman"/>
              </a:defRPr>
            </a:lvl1pPr>
          </a:lstStyle>
          <a:p>
            <a:pPr indent="0" algn="ctr">
              <a:buNone/>
            </a:pPr>
            <a:r>
              <a:rPr b="0" lang="hu-HU" sz="1400" spc="-1" strike="noStrike">
                <a:solidFill>
                  <a:srgbClr val="000000"/>
                </a:solidFill>
                <a:latin typeface="Times New Roman"/>
              </a:rPr>
              <a:t>&lt;footer&gt;</a:t>
            </a:r>
            <a:endParaRPr b="0" lang="hu-HU" sz="1400" spc="-1" strike="noStrike">
              <a:solidFill>
                <a:srgbClr val="000000"/>
              </a:solidFill>
              <a:latin typeface="Times New Roman"/>
            </a:endParaRPr>
          </a:p>
        </p:txBody>
      </p:sp>
      <p:sp>
        <p:nvSpPr>
          <p:cNvPr id="24" name="PlaceHolder 4"/>
          <p:cNvSpPr>
            <a:spLocks noGrp="1"/>
          </p:cNvSpPr>
          <p:nvPr>
            <p:ph type="sldNum" idx="6"/>
          </p:nvPr>
        </p:nvSpPr>
        <p:spPr>
          <a:xfrm>
            <a:off x="12246120" y="9040680"/>
            <a:ext cx="3901680" cy="51876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de-AT" sz="1200" spc="-1" strike="noStrike">
                <a:solidFill>
                  <a:srgbClr val="888888"/>
                </a:solidFill>
                <a:latin typeface="Calibri"/>
                <a:ea typeface="Calibri"/>
              </a:defRPr>
            </a:lvl1pPr>
          </a:lstStyle>
          <a:p>
            <a:pPr indent="0" algn="r">
              <a:lnSpc>
                <a:spcPct val="100000"/>
              </a:lnSpc>
              <a:buNone/>
              <a:tabLst>
                <a:tab algn="l" pos="0"/>
              </a:tabLst>
            </a:pPr>
            <a:fld id="{51E7B417-29A2-464F-A7BD-60AB09EB6F9A}" type="slidenum">
              <a:rPr b="0" lang="de-AT" sz="1200" spc="-1" strike="noStrike">
                <a:solidFill>
                  <a:srgbClr val="888888"/>
                </a:solidFill>
                <a:latin typeface="Calibri"/>
                <a:ea typeface="Calibri"/>
              </a:rPr>
              <a:t>&lt;number&gt;</a:t>
            </a:fld>
            <a:endParaRPr b="0" lang="hu-HU" sz="1200" spc="-1" strike="noStrike">
              <a:solidFill>
                <a:srgbClr val="000000"/>
              </a:solidFill>
              <a:latin typeface="Times New Roman"/>
            </a:endParaRPr>
          </a:p>
        </p:txBody>
      </p:sp>
      <p:sp>
        <p:nvSpPr>
          <p:cNvPr id="25" name="PlaceHolder 5"/>
          <p:cNvSpPr>
            <a:spLocks noGrp="1"/>
          </p:cNvSpPr>
          <p:nvPr>
            <p:ph type="body"/>
          </p:nvPr>
        </p:nvSpPr>
        <p:spPr>
          <a:xfrm>
            <a:off x="866880" y="2282040"/>
            <a:ext cx="15605640" cy="56563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hu-HU" sz="1400" spc="-1" strike="noStrike">
                <a:solidFill>
                  <a:srgbClr val="000000"/>
                </a:solidFill>
                <a:latin typeface="Arial"/>
              </a:rPr>
              <a:t>Click to edit the outline text format</a:t>
            </a:r>
            <a:endParaRPr b="0" lang="hu-HU"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1400" spc="-1" strike="noStrike">
                <a:solidFill>
                  <a:srgbClr val="000000"/>
                </a:solidFill>
                <a:latin typeface="Arial"/>
              </a:rPr>
              <a:t>Second Outline Level</a:t>
            </a:r>
            <a:endParaRPr b="0" lang="hu-HU"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1400" spc="-1" strike="noStrike">
                <a:solidFill>
                  <a:srgbClr val="000000"/>
                </a:solidFill>
                <a:latin typeface="Arial"/>
              </a:rPr>
              <a:t>Third Outline Level</a:t>
            </a:r>
            <a:endParaRPr b="0" lang="hu-HU"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1400" spc="-1" strike="noStrike">
                <a:solidFill>
                  <a:srgbClr val="000000"/>
                </a:solidFill>
                <a:latin typeface="Arial"/>
              </a:rPr>
              <a:t>Fourth Outline Level</a:t>
            </a:r>
            <a:endParaRPr b="0" lang="hu-HU"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2000" spc="-1" strike="noStrike">
                <a:solidFill>
                  <a:srgbClr val="000000"/>
                </a:solidFill>
                <a:latin typeface="Arial"/>
              </a:rPr>
              <a:t>Fifth Outline Level</a:t>
            </a:r>
            <a:endParaRPr b="0" lang="hu-H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2000" spc="-1" strike="noStrike">
                <a:solidFill>
                  <a:srgbClr val="000000"/>
                </a:solidFill>
                <a:latin typeface="Arial"/>
              </a:rPr>
              <a:t>Sixth Outline Level</a:t>
            </a:r>
            <a:endParaRPr b="0" lang="hu-H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2000" spc="-1" strike="noStrike">
                <a:solidFill>
                  <a:srgbClr val="000000"/>
                </a:solidFill>
                <a:latin typeface="Arial"/>
              </a:rPr>
              <a:t>Seventh Outline Level</a:t>
            </a:r>
            <a:endParaRPr b="0" lang="hu-H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noFill/>
      </p:bgPr>
    </p:bg>
    <p:spTree>
      <p:nvGrpSpPr>
        <p:cNvPr id="1" name=""/>
        <p:cNvGrpSpPr/>
        <p:nvPr/>
      </p:nvGrpSpPr>
      <p:grpSpPr>
        <a:xfrm>
          <a:off x="0" y="0"/>
          <a:ext cx="0" cy="0"/>
          <a:chOff x="0" y="0"/>
          <a:chExt cx="0" cy="0"/>
        </a:xfrm>
      </p:grpSpPr>
      <p:sp>
        <p:nvSpPr>
          <p:cNvPr id="26" name="Google Shape;28;p5"/>
          <p:cNvSpPr/>
          <p:nvPr/>
        </p:nvSpPr>
        <p:spPr>
          <a:xfrm rot="17872200">
            <a:off x="2403000" y="-460440"/>
            <a:ext cx="9722880" cy="10494360"/>
          </a:xfrm>
          <a:custGeom>
            <a:avLst/>
            <a:gdLst>
              <a:gd name="textAreaLeft" fmla="*/ 0 w 9722880"/>
              <a:gd name="textAreaRight" fmla="*/ 9723240 w 9722880"/>
              <a:gd name="textAreaTop" fmla="*/ 0 h 10494360"/>
              <a:gd name="textAreaBottom" fmla="*/ 10494720 h 10494360"/>
            </a:gdLst>
            <a:ahLst/>
            <a:rect l="textAreaLeft" t="textAreaTop" r="textAreaRight" b="textAreaBottom"/>
            <a:pathLst>
              <a:path w="9490800" h="10243948">
                <a:moveTo>
                  <a:pt x="7316265" y="0"/>
                </a:moveTo>
                <a:lnTo>
                  <a:pt x="9490800" y="4111661"/>
                </a:lnTo>
                <a:lnTo>
                  <a:pt x="9490224" y="4116888"/>
                </a:lnTo>
                <a:cubicBezTo>
                  <a:pt x="7484648" y="6699125"/>
                  <a:pt x="4897346" y="8807044"/>
                  <a:pt x="1925015" y="10243948"/>
                </a:cubicBezTo>
                <a:lnTo>
                  <a:pt x="1929609" y="10236914"/>
                </a:lnTo>
                <a:lnTo>
                  <a:pt x="0" y="6559005"/>
                </a:lnTo>
                <a:lnTo>
                  <a:pt x="464569" y="6335222"/>
                </a:lnTo>
                <a:cubicBezTo>
                  <a:pt x="3190505" y="4941023"/>
                  <a:pt x="5493652" y="2837825"/>
                  <a:pt x="7130771" y="268864"/>
                </a:cubicBezTo>
                <a:cubicBezTo>
                  <a:pt x="7214037" y="131661"/>
                  <a:pt x="7232999" y="137203"/>
                  <a:pt x="7316265" y="0"/>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
        <p:nvSpPr>
          <p:cNvPr id="27" name="PlaceHolder 1"/>
          <p:cNvSpPr>
            <a:spLocks noGrp="1"/>
          </p:cNvSpPr>
          <p:nvPr>
            <p:ph type="title"/>
          </p:nvPr>
        </p:nvSpPr>
        <p:spPr>
          <a:xfrm>
            <a:off x="1293480" y="2597040"/>
            <a:ext cx="7186320" cy="6187680"/>
          </a:xfrm>
          <a:prstGeom prst="rect">
            <a:avLst/>
          </a:prstGeom>
          <a:noFill/>
          <a:ln w="0">
            <a:noFill/>
          </a:ln>
        </p:spPr>
        <p:txBody>
          <a:bodyPr lIns="91440" rIns="91440" tIns="45720" bIns="45720" anchor="t">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28" name="PlaceHolder 2"/>
          <p:cNvSpPr>
            <a:spLocks noGrp="1"/>
          </p:cNvSpPr>
          <p:nvPr>
            <p:ph type="body"/>
          </p:nvPr>
        </p:nvSpPr>
        <p:spPr>
          <a:xfrm>
            <a:off x="8674200" y="2597040"/>
            <a:ext cx="7810200" cy="618768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896240" y="1854360"/>
            <a:ext cx="8251560" cy="1885680"/>
          </a:xfrm>
          <a:prstGeom prst="rect">
            <a:avLst/>
          </a:prstGeom>
          <a:noFill/>
          <a:ln w="0">
            <a:noFill/>
          </a:ln>
        </p:spPr>
        <p:txBody>
          <a:bodyPr lIns="91440" rIns="91440" tIns="45720" bIns="45720" anchor="b">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30" name="PlaceHolder 2"/>
          <p:cNvSpPr>
            <a:spLocks noGrp="1"/>
          </p:cNvSpPr>
          <p:nvPr>
            <p:ph type="body"/>
          </p:nvPr>
        </p:nvSpPr>
        <p:spPr>
          <a:xfrm>
            <a:off x="7896240" y="3933360"/>
            <a:ext cx="8251560" cy="529776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31" name="Google Shape;34;p6"/>
          <p:cNvSpPr/>
          <p:nvPr/>
        </p:nvSpPr>
        <p:spPr>
          <a:xfrm>
            <a:off x="3423960" y="0"/>
            <a:ext cx="4050000" cy="9753120"/>
          </a:xfrm>
          <a:custGeom>
            <a:avLst/>
            <a:gdLst>
              <a:gd name="textAreaLeft" fmla="*/ 0 w 4050000"/>
              <a:gd name="textAreaRight" fmla="*/ 4050360 w 4050000"/>
              <a:gd name="textAreaTop" fmla="*/ 0 h 9753120"/>
              <a:gd name="textAreaBottom" fmla="*/ 9753480 h 9753120"/>
            </a:gdLst>
            <a:ahLst/>
            <a:rect l="textAreaLeft" t="textAreaTop" r="textAreaRight" b="textAreaBottom"/>
            <a:pathLst>
              <a:path w="4050224" h="9753600">
                <a:moveTo>
                  <a:pt x="0" y="0"/>
                </a:moveTo>
                <a:lnTo>
                  <a:pt x="2177077" y="0"/>
                </a:lnTo>
                <a:lnTo>
                  <a:pt x="2343520" y="192149"/>
                </a:lnTo>
                <a:cubicBezTo>
                  <a:pt x="3409734" y="1484101"/>
                  <a:pt x="4050224" y="3140414"/>
                  <a:pt x="4050224" y="4946322"/>
                </a:cubicBezTo>
                <a:cubicBezTo>
                  <a:pt x="4050224" y="6752230"/>
                  <a:pt x="3409734" y="8408542"/>
                  <a:pt x="2343521" y="9700494"/>
                </a:cubicBezTo>
                <a:lnTo>
                  <a:pt x="2297519" y="9753600"/>
                </a:lnTo>
                <a:lnTo>
                  <a:pt x="193667" y="9753600"/>
                </a:lnTo>
                <a:lnTo>
                  <a:pt x="403229" y="9588916"/>
                </a:lnTo>
                <a:cubicBezTo>
                  <a:pt x="1740371" y="8485408"/>
                  <a:pt x="2592663" y="6815397"/>
                  <a:pt x="2592663" y="4946322"/>
                </a:cubicBezTo>
                <a:cubicBezTo>
                  <a:pt x="2592663" y="2973409"/>
                  <a:pt x="1643042" y="1222293"/>
                  <a:pt x="175946" y="125118"/>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1598760" y="1139760"/>
            <a:ext cx="11434680" cy="1885680"/>
          </a:xfrm>
          <a:prstGeom prst="rect">
            <a:avLst/>
          </a:prstGeom>
          <a:noFill/>
          <a:ln w="0">
            <a:noFill/>
          </a:ln>
        </p:spPr>
        <p:txBody>
          <a:bodyPr lIns="91440" rIns="91440" tIns="45720" bIns="45720" anchor="b">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33" name="PlaceHolder 2"/>
          <p:cNvSpPr>
            <a:spLocks noGrp="1"/>
          </p:cNvSpPr>
          <p:nvPr>
            <p:ph type="body"/>
          </p:nvPr>
        </p:nvSpPr>
        <p:spPr>
          <a:xfrm>
            <a:off x="1598760" y="3280320"/>
            <a:ext cx="10375560" cy="386028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34" name="Google Shape;38;p7"/>
          <p:cNvSpPr/>
          <p:nvPr/>
        </p:nvSpPr>
        <p:spPr>
          <a:xfrm>
            <a:off x="0" y="0"/>
            <a:ext cx="16440120" cy="10994040"/>
          </a:xfrm>
          <a:custGeom>
            <a:avLst/>
            <a:gdLst>
              <a:gd name="textAreaLeft" fmla="*/ 0 w 16440120"/>
              <a:gd name="textAreaRight" fmla="*/ 16440480 w 16440120"/>
              <a:gd name="textAreaTop" fmla="*/ 0 h 10994040"/>
              <a:gd name="textAreaBottom" fmla="*/ 10994400 h 10994040"/>
            </a:gdLst>
            <a:ahLst/>
            <a:rect l="textAreaLeft" t="textAreaTop" r="textAreaRight" b="textAreaBottom"/>
            <a:pathLst>
              <a:path w="16440318" h="10994501">
                <a:moveTo>
                  <a:pt x="14270106" y="0"/>
                </a:moveTo>
                <a:lnTo>
                  <a:pt x="16440318" y="0"/>
                </a:lnTo>
                <a:lnTo>
                  <a:pt x="16429222" y="438846"/>
                </a:lnTo>
                <a:cubicBezTo>
                  <a:pt x="16131170" y="6318712"/>
                  <a:pt x="11269318" y="10994501"/>
                  <a:pt x="5315384" y="10994501"/>
                </a:cubicBezTo>
                <a:cubicBezTo>
                  <a:pt x="3520800" y="10994501"/>
                  <a:pt x="1825431" y="10569711"/>
                  <a:pt x="324342" y="9815197"/>
                </a:cubicBezTo>
                <a:lnTo>
                  <a:pt x="0" y="9645013"/>
                </a:lnTo>
                <a:lnTo>
                  <a:pt x="0" y="7074221"/>
                </a:lnTo>
                <a:lnTo>
                  <a:pt x="374054" y="7339367"/>
                </a:lnTo>
                <a:cubicBezTo>
                  <a:pt x="1790438" y="8277775"/>
                  <a:pt x="3489088" y="8824289"/>
                  <a:pt x="5315384" y="8824289"/>
                </a:cubicBezTo>
                <a:cubicBezTo>
                  <a:pt x="10108200" y="8824289"/>
                  <a:pt x="14021906" y="5060359"/>
                  <a:pt x="14261834" y="327167"/>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1192320" y="2755080"/>
            <a:ext cx="11057400" cy="1885680"/>
          </a:xfrm>
          <a:prstGeom prst="rect">
            <a:avLst/>
          </a:prstGeom>
          <a:noFill/>
          <a:ln w="0">
            <a:noFill/>
          </a:ln>
        </p:spPr>
        <p:txBody>
          <a:bodyPr lIns="91440" rIns="91440" tIns="45720" bIns="45720" anchor="b">
            <a:noAutofit/>
          </a:bodyPr>
          <a:p>
            <a:pPr indent="0">
              <a:buNone/>
            </a:pPr>
            <a:r>
              <a:rPr b="0" lang="hu-HU" sz="6600" spc="-1" strike="noStrike">
                <a:solidFill>
                  <a:srgbClr val="000000"/>
                </a:solidFill>
                <a:latin typeface="Arial"/>
              </a:rPr>
              <a:t>Click to edit the title text format</a:t>
            </a:r>
            <a:endParaRPr b="0" lang="hu-HU" sz="6600" spc="-1" strike="noStrike">
              <a:solidFill>
                <a:srgbClr val="000000"/>
              </a:solidFill>
              <a:latin typeface="Arial"/>
            </a:endParaRPr>
          </a:p>
        </p:txBody>
      </p:sp>
      <p:sp>
        <p:nvSpPr>
          <p:cNvPr id="36" name="PlaceHolder 2"/>
          <p:cNvSpPr>
            <a:spLocks noGrp="1"/>
          </p:cNvSpPr>
          <p:nvPr>
            <p:ph type="body"/>
          </p:nvPr>
        </p:nvSpPr>
        <p:spPr>
          <a:xfrm>
            <a:off x="1192320" y="4834080"/>
            <a:ext cx="12349080" cy="401940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hu-HU" sz="4000" spc="-1" strike="noStrike">
                <a:solidFill>
                  <a:srgbClr val="000000"/>
                </a:solidFill>
                <a:latin typeface="Arial"/>
              </a:rPr>
              <a:t>Click to edit the outline text format</a:t>
            </a:r>
            <a:endParaRPr b="0" lang="hu-HU" sz="40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hu-HU" sz="4000" spc="-1" strike="noStrike">
                <a:solidFill>
                  <a:srgbClr val="000000"/>
                </a:solidFill>
                <a:latin typeface="Arial"/>
              </a:rPr>
              <a:t>Second Outline Level</a:t>
            </a:r>
            <a:endParaRPr b="0" lang="hu-HU"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hu-HU" sz="4000" spc="-1" strike="noStrike">
                <a:solidFill>
                  <a:srgbClr val="000000"/>
                </a:solidFill>
                <a:latin typeface="Arial"/>
              </a:rPr>
              <a:t>Third Outline Level</a:t>
            </a:r>
            <a:endParaRPr b="0" lang="hu-HU" sz="40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hu-HU" sz="4000" spc="-1" strike="noStrike">
                <a:solidFill>
                  <a:srgbClr val="000000"/>
                </a:solidFill>
                <a:latin typeface="Arial"/>
              </a:rPr>
              <a:t>Fourth Outline Level</a:t>
            </a:r>
            <a:endParaRPr b="0" lang="hu-HU" sz="4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hu-HU" sz="4000" spc="-1" strike="noStrike">
                <a:solidFill>
                  <a:srgbClr val="000000"/>
                </a:solidFill>
                <a:latin typeface="Arial"/>
              </a:rPr>
              <a:t>Fifth Outline Level</a:t>
            </a:r>
            <a:endParaRPr b="0" lang="hu-HU" sz="4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hu-HU" sz="4000" spc="-1" strike="noStrike">
                <a:solidFill>
                  <a:srgbClr val="000000"/>
                </a:solidFill>
                <a:latin typeface="Arial"/>
              </a:rPr>
              <a:t>Sixth Outline Level</a:t>
            </a:r>
            <a:endParaRPr b="0" lang="hu-HU" sz="4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hu-HU" sz="4000" spc="-1" strike="noStrike">
                <a:solidFill>
                  <a:srgbClr val="000000"/>
                </a:solidFill>
                <a:latin typeface="Arial"/>
              </a:rPr>
              <a:t>Seventh Outline Level</a:t>
            </a:r>
            <a:endParaRPr b="0" lang="hu-HU" sz="4000" spc="-1" strike="noStrike">
              <a:solidFill>
                <a:srgbClr val="000000"/>
              </a:solidFill>
              <a:latin typeface="Arial"/>
            </a:endParaRPr>
          </a:p>
        </p:txBody>
      </p:sp>
      <p:sp>
        <p:nvSpPr>
          <p:cNvPr id="37" name="Google Shape;42;p8"/>
          <p:cNvSpPr/>
          <p:nvPr/>
        </p:nvSpPr>
        <p:spPr>
          <a:xfrm rot="6612600">
            <a:off x="11263320" y="-1882800"/>
            <a:ext cx="5269320" cy="9275400"/>
          </a:xfrm>
          <a:custGeom>
            <a:avLst/>
            <a:gdLst>
              <a:gd name="textAreaLeft" fmla="*/ 0 w 5269320"/>
              <a:gd name="textAreaRight" fmla="*/ 5269680 w 5269320"/>
              <a:gd name="textAreaTop" fmla="*/ 0 h 9275400"/>
              <a:gd name="textAreaBottom" fmla="*/ 9275760 h 9275400"/>
            </a:gdLst>
            <a:ahLst/>
            <a:rect l="textAreaLeft" t="textAreaTop" r="textAreaRight" b="textAreaBottom"/>
            <a:pathLst>
              <a:path w="5269758" h="9275768">
                <a:moveTo>
                  <a:pt x="1406291" y="9275768"/>
                </a:moveTo>
                <a:lnTo>
                  <a:pt x="0" y="5455148"/>
                </a:lnTo>
                <a:lnTo>
                  <a:pt x="129071" y="5244128"/>
                </a:lnTo>
                <a:cubicBezTo>
                  <a:pt x="816218" y="4057575"/>
                  <a:pt x="1334364" y="2759610"/>
                  <a:pt x="1650286" y="1383686"/>
                </a:cubicBezTo>
                <a:lnTo>
                  <a:pt x="1661799" y="1328015"/>
                </a:lnTo>
                <a:lnTo>
                  <a:pt x="5269758" y="0"/>
                </a:lnTo>
                <a:lnTo>
                  <a:pt x="5215734" y="489331"/>
                </a:lnTo>
                <a:cubicBezTo>
                  <a:pt x="4798357" y="3715740"/>
                  <a:pt x="3499313" y="6663214"/>
                  <a:pt x="1570009" y="9078588"/>
                </a:cubicBezTo>
                <a:close/>
              </a:path>
            </a:pathLst>
          </a:custGeom>
          <a:solidFill>
            <a:srgbClr val="ffd400">
              <a:alpha val="40000"/>
            </a:srgbClr>
          </a:solidFill>
          <a:ln w="0">
            <a:noFill/>
          </a:ln>
        </p:spPr>
        <p:style>
          <a:lnRef idx="0"/>
          <a:fillRef idx="0"/>
          <a:effectRef idx="0"/>
          <a:fontRef idx="minor"/>
        </p:style>
        <p:txBody>
          <a:bodyPr lIns="36720" rIns="36720" tIns="36720" bIns="36720" anchor="ctr">
            <a:noAutofit/>
          </a:bodyPr>
          <a:p>
            <a:pPr>
              <a:lnSpc>
                <a:spcPct val="100000"/>
              </a:lnSpc>
              <a:tabLst>
                <a:tab algn="l" pos="0"/>
              </a:tabLst>
            </a:pPr>
            <a:endParaRPr b="0" lang="hu-HU"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5.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6.xml"/><Relationship Id="rId4"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6.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PlaceHolder 1"/>
          <p:cNvSpPr>
            <a:spLocks noGrp="1"/>
          </p:cNvSpPr>
          <p:nvPr>
            <p:ph type="title"/>
          </p:nvPr>
        </p:nvSpPr>
        <p:spPr>
          <a:xfrm>
            <a:off x="2369160" y="1263600"/>
            <a:ext cx="11253960" cy="5787720"/>
          </a:xfrm>
          <a:prstGeom prst="rect">
            <a:avLst/>
          </a:prstGeom>
          <a:noFill/>
          <a:ln w="0">
            <a:noFill/>
          </a:ln>
        </p:spPr>
        <p:txBody>
          <a:bodyPr lIns="91440" rIns="91440" tIns="45720" bIns="45720" anchor="ctr">
            <a:normAutofit/>
          </a:bodyPr>
          <a:p>
            <a:pPr indent="0" algn="ctr">
              <a:lnSpc>
                <a:spcPct val="90000"/>
              </a:lnSpc>
              <a:buNone/>
              <a:tabLst>
                <a:tab algn="l" pos="0"/>
              </a:tabLst>
            </a:pPr>
            <a:r>
              <a:rPr b="1" lang="de-AT" sz="3700" spc="-1" strike="noStrike">
                <a:solidFill>
                  <a:schemeClr val="dk1"/>
                </a:solidFill>
                <a:latin typeface="Arial"/>
                <a:ea typeface="Arial"/>
              </a:rPr>
              <a:t>Analyzing Medieval Charters through Text Reuse Analysis</a:t>
            </a:r>
            <a:endParaRPr b="0" lang="hu-HU" sz="3700" spc="-1" strike="noStrike">
              <a:solidFill>
                <a:srgbClr val="000000"/>
              </a:solidFill>
              <a:latin typeface="Arial"/>
            </a:endParaRPr>
          </a:p>
          <a:p>
            <a:pPr indent="0">
              <a:lnSpc>
                <a:spcPct val="90000"/>
              </a:lnSpc>
              <a:buNone/>
              <a:tabLst>
                <a:tab algn="l" pos="0"/>
              </a:tabLst>
            </a:pPr>
            <a:endParaRPr b="0" lang="hu-HU" sz="3800" spc="-1" strike="noStrike">
              <a:solidFill>
                <a:srgbClr val="000000"/>
              </a:solidFill>
              <a:latin typeface="Arial"/>
            </a:endParaRPr>
          </a:p>
          <a:p>
            <a:pPr indent="0" algn="ctr">
              <a:lnSpc>
                <a:spcPct val="90000"/>
              </a:lnSpc>
              <a:buNone/>
              <a:tabLst>
                <a:tab algn="l" pos="0"/>
              </a:tabLst>
            </a:pPr>
            <a:r>
              <a:rPr b="1" i="1" lang="de-AT" sz="3100" spc="-1" strike="noStrike">
                <a:solidFill>
                  <a:srgbClr val="000000"/>
                </a:solidFill>
                <a:latin typeface="Helvetica Neue"/>
                <a:ea typeface="Helvetica Neue"/>
              </a:rPr>
              <a:t>Tamás Kovács</a:t>
            </a:r>
            <a:endParaRPr b="0" lang="hu-HU" sz="3100" spc="-1" strike="noStrike">
              <a:solidFill>
                <a:srgbClr val="000000"/>
              </a:solidFill>
              <a:latin typeface="Arial"/>
            </a:endParaRPr>
          </a:p>
        </p:txBody>
      </p:sp>
      <p:pic>
        <p:nvPicPr>
          <p:cNvPr id="59" name="Google Shape;69;p13" descr=""/>
          <p:cNvPicPr/>
          <p:nvPr/>
        </p:nvPicPr>
        <p:blipFill>
          <a:blip r:embed="rId1"/>
          <a:stretch/>
        </p:blipFill>
        <p:spPr>
          <a:xfrm>
            <a:off x="13790160" y="2880000"/>
            <a:ext cx="2755080" cy="2554920"/>
          </a:xfrm>
          <a:prstGeom prst="rect">
            <a:avLst/>
          </a:prstGeom>
          <a:ln w="0">
            <a:noFill/>
          </a:ln>
        </p:spPr>
      </p:pic>
      <p:pic>
        <p:nvPicPr>
          <p:cNvPr id="60" name="Google Shape;70;p13" descr=""/>
          <p:cNvPicPr/>
          <p:nvPr/>
        </p:nvPicPr>
        <p:blipFill>
          <a:blip r:embed="rId2"/>
          <a:stretch/>
        </p:blipFill>
        <p:spPr>
          <a:xfrm>
            <a:off x="13790160" y="612360"/>
            <a:ext cx="2445120" cy="109188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1346040" y="1947960"/>
            <a:ext cx="8499240" cy="190332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000000"/>
                </a:solidFill>
                <a:latin typeface="Helvetica Neue"/>
                <a:ea typeface="Helvetica Neue"/>
              </a:rPr>
              <a:t>The Project and its data</a:t>
            </a:r>
            <a:endParaRPr b="0" lang="hu-HU" sz="6600" spc="-1" strike="noStrike">
              <a:solidFill>
                <a:srgbClr val="000000"/>
              </a:solidFill>
              <a:latin typeface="Arial"/>
            </a:endParaRPr>
          </a:p>
        </p:txBody>
      </p:sp>
      <p:sp>
        <p:nvSpPr>
          <p:cNvPr id="89" name="Google Shape;135;p22"/>
          <p:cNvSpPr/>
          <p:nvPr/>
        </p:nvSpPr>
        <p:spPr>
          <a:xfrm>
            <a:off x="3426480" y="4052160"/>
            <a:ext cx="705060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The Monasterium.net platform is the largest publicly available collection of digitized</a:t>
            </a:r>
            <a:endParaRPr b="0" lang="hu-HU" sz="2600" spc="-1" strike="noStrike">
              <a:solidFill>
                <a:srgbClr val="000000"/>
              </a:solidFill>
              <a:latin typeface="Arial"/>
            </a:endParaRPr>
          </a:p>
          <a:p>
            <a:pPr>
              <a:lnSpc>
                <a:spcPct val="100000"/>
              </a:lnSpc>
              <a:tabLst>
                <a:tab algn="l" pos="0"/>
              </a:tabLst>
            </a:pPr>
            <a:r>
              <a:rPr b="0" i="1" lang="de-AT" sz="2600" spc="-1" strike="noStrike">
                <a:solidFill>
                  <a:srgbClr val="000000"/>
                </a:solidFill>
                <a:latin typeface="Arial"/>
                <a:ea typeface="Arial"/>
              </a:rPr>
              <a:t>medieval charters.</a:t>
            </a:r>
            <a:endParaRPr b="0" lang="hu-HU" sz="2600" spc="-1" strike="noStrike">
              <a:solidFill>
                <a:srgbClr val="000000"/>
              </a:solidFill>
              <a:latin typeface="Arial"/>
            </a:endParaRPr>
          </a:p>
        </p:txBody>
      </p:sp>
      <p:sp>
        <p:nvSpPr>
          <p:cNvPr id="90" name="Google Shape;136;p22"/>
          <p:cNvSpPr/>
          <p:nvPr/>
        </p:nvSpPr>
        <p:spPr>
          <a:xfrm>
            <a:off x="10648800" y="1053000"/>
            <a:ext cx="6561360" cy="8245800"/>
          </a:xfrm>
          <a:prstGeom prst="rect">
            <a:avLst/>
          </a:prstGeom>
          <a:noFill/>
          <a:ln w="0">
            <a:noFill/>
          </a:ln>
        </p:spPr>
        <p:style>
          <a:lnRef idx="0"/>
          <a:fillRef idx="0"/>
          <a:effectRef idx="0"/>
          <a:fontRef idx="minor"/>
        </p:style>
        <p:txBody>
          <a:bodyPr tIns="91440" bIns="91440" anchor="t">
            <a:noAutofit/>
          </a:bodyPr>
          <a:p>
            <a:pPr>
              <a:lnSpc>
                <a:spcPct val="115000"/>
              </a:lnSpc>
              <a:tabLst>
                <a:tab algn="l" pos="0"/>
              </a:tabLst>
            </a:pPr>
            <a:r>
              <a:rPr b="1" lang="de-AT" sz="2300" spc="-1" strike="noStrike">
                <a:solidFill>
                  <a:schemeClr val="dk1"/>
                </a:solidFill>
                <a:highlight>
                  <a:srgbClr val="ffffff"/>
                </a:highlight>
                <a:latin typeface="Arial"/>
                <a:ea typeface="Arial"/>
              </a:rPr>
              <a:t>ERC DiDip (</a:t>
            </a:r>
            <a:r>
              <a:rPr b="1" lang="de-AT" sz="2600" spc="-1" strike="noStrike">
                <a:solidFill>
                  <a:schemeClr val="dk1"/>
                </a:solidFill>
                <a:latin typeface="Arial"/>
                <a:ea typeface="Arial"/>
              </a:rPr>
              <a:t>From Digital to Distant Diplomatics</a:t>
            </a:r>
            <a:r>
              <a:rPr b="1" lang="de-AT" sz="2300" spc="-1" strike="noStrike">
                <a:solidFill>
                  <a:schemeClr val="dk1"/>
                </a:solidFill>
                <a:highlight>
                  <a:srgbClr val="ffffff"/>
                </a:highlight>
                <a:latin typeface="Arial"/>
                <a:ea typeface="Arial"/>
              </a:rPr>
              <a:t>)</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highlight>
                  <a:srgbClr val="ffffff"/>
                </a:highlight>
                <a:latin typeface="Arial"/>
                <a:ea typeface="Arial"/>
              </a:rPr>
              <a:t>2022-2026</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highlight>
                  <a:srgbClr val="ffffff"/>
                </a:highlight>
                <a:latin typeface="Arial"/>
                <a:ea typeface="Arial"/>
              </a:rPr>
              <a:t>New Virtual Research Environment (VRE)</a:t>
            </a:r>
            <a:endParaRPr b="0" lang="hu-HU" sz="2300" spc="-1" strike="noStrike">
              <a:solidFill>
                <a:srgbClr val="000000"/>
              </a:solidFill>
              <a:latin typeface="Arial"/>
            </a:endParaRPr>
          </a:p>
          <a:p>
            <a:pPr marL="457200">
              <a:lnSpc>
                <a:spcPct val="115000"/>
              </a:lnSpc>
              <a:tabLst>
                <a:tab algn="l" pos="0"/>
              </a:tabLst>
            </a:pPr>
            <a:endParaRPr b="0" lang="hu-HU" sz="2300" spc="-1" strike="noStrike">
              <a:solidFill>
                <a:srgbClr val="000000"/>
              </a:solidFill>
              <a:latin typeface="Arial"/>
            </a:endParaRPr>
          </a:p>
          <a:p>
            <a:pPr>
              <a:lnSpc>
                <a:spcPct val="115000"/>
              </a:lnSpc>
              <a:tabLst>
                <a:tab algn="l" pos="0"/>
              </a:tabLst>
            </a:pPr>
            <a:r>
              <a:rPr b="1" lang="de-AT" sz="2300" spc="-1" strike="noStrike">
                <a:solidFill>
                  <a:schemeClr val="dk1"/>
                </a:solidFill>
                <a:highlight>
                  <a:srgbClr val="ffffff"/>
                </a:highlight>
                <a:latin typeface="Arial"/>
                <a:ea typeface="Arial"/>
              </a:rPr>
              <a:t>Monasterium.net</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highlight>
                  <a:srgbClr val="ffffff"/>
                </a:highlight>
                <a:latin typeface="Arial"/>
                <a:ea typeface="Arial"/>
              </a:rPr>
              <a:t>600 000 European charters</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highlight>
                  <a:srgbClr val="ffffff"/>
                </a:highlight>
                <a:latin typeface="Arial"/>
                <a:ea typeface="Arial"/>
              </a:rPr>
              <a:t>Wide geographical distribution (geographical distribution)</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highlight>
                  <a:srgbClr val="ffffff"/>
                </a:highlight>
                <a:latin typeface="Arial"/>
                <a:ea typeface="Arial"/>
              </a:rPr>
              <a:t>Various Medieval Languages, including dialect variations</a:t>
            </a:r>
            <a:endParaRPr b="0" lang="hu-HU" sz="2300" spc="-1" strike="noStrike">
              <a:solidFill>
                <a:srgbClr val="000000"/>
              </a:solidFill>
              <a:latin typeface="Arial"/>
            </a:endParaRPr>
          </a:p>
          <a:p>
            <a:pPr>
              <a:lnSpc>
                <a:spcPct val="115000"/>
              </a:lnSpc>
              <a:tabLst>
                <a:tab algn="l" pos="0"/>
              </a:tabLst>
            </a:pPr>
            <a:endParaRPr b="0" lang="hu-HU" sz="2000" spc="-1" strike="noStrike">
              <a:solidFill>
                <a:srgbClr val="000000"/>
              </a:solidFill>
              <a:latin typeface="Arial"/>
            </a:endParaRPr>
          </a:p>
          <a:p>
            <a:pPr>
              <a:lnSpc>
                <a:spcPct val="115000"/>
              </a:lnSpc>
              <a:tabLst>
                <a:tab algn="l" pos="0"/>
              </a:tabLst>
            </a:pPr>
            <a:endParaRPr b="0" lang="hu-HU" sz="2000" spc="-1" strike="noStrike">
              <a:solidFill>
                <a:srgbClr val="000000"/>
              </a:solidFill>
              <a:latin typeface="Arial"/>
            </a:endParaRPr>
          </a:p>
        </p:txBody>
      </p:sp>
      <p:pic>
        <p:nvPicPr>
          <p:cNvPr id="91" name="Google Shape;137;p22" descr=""/>
          <p:cNvPicPr/>
          <p:nvPr/>
        </p:nvPicPr>
        <p:blipFill>
          <a:blip r:embed="rId1"/>
          <a:stretch/>
        </p:blipFill>
        <p:spPr>
          <a:xfrm>
            <a:off x="468360" y="5778360"/>
            <a:ext cx="5486400" cy="365220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1346040" y="1947960"/>
            <a:ext cx="8499240" cy="190332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000000"/>
                </a:solidFill>
                <a:latin typeface="Helvetica Neue"/>
                <a:ea typeface="Helvetica Neue"/>
              </a:rPr>
              <a:t>The Charter</a:t>
            </a:r>
            <a:endParaRPr b="0" lang="hu-HU" sz="6600" spc="-1" strike="noStrike">
              <a:solidFill>
                <a:srgbClr val="000000"/>
              </a:solidFill>
              <a:latin typeface="Arial"/>
            </a:endParaRPr>
          </a:p>
        </p:txBody>
      </p:sp>
      <p:sp>
        <p:nvSpPr>
          <p:cNvPr id="93" name="Google Shape;143;p23"/>
          <p:cNvSpPr/>
          <p:nvPr/>
        </p:nvSpPr>
        <p:spPr>
          <a:xfrm>
            <a:off x="1531080" y="31176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is formulaic, with certain phrases and structures repeated across different documents and regions</a:t>
            </a:r>
            <a:endParaRPr b="0" lang="hu-HU" sz="2600" spc="-1" strike="noStrike">
              <a:solidFill>
                <a:srgbClr val="000000"/>
              </a:solidFill>
              <a:latin typeface="Arial"/>
            </a:endParaRPr>
          </a:p>
        </p:txBody>
      </p:sp>
      <p:sp>
        <p:nvSpPr>
          <p:cNvPr id="94" name="Google Shape;144;p23"/>
          <p:cNvSpPr/>
          <p:nvPr/>
        </p:nvSpPr>
        <p:spPr>
          <a:xfrm>
            <a:off x="9403920" y="655200"/>
            <a:ext cx="7805880" cy="8643600"/>
          </a:xfrm>
          <a:prstGeom prst="rect">
            <a:avLst/>
          </a:prstGeom>
          <a:noFill/>
          <a:ln w="0">
            <a:noFill/>
          </a:ln>
        </p:spPr>
        <p:style>
          <a:lnRef idx="0"/>
          <a:fillRef idx="0"/>
          <a:effectRef idx="0"/>
          <a:fontRef idx="minor"/>
        </p:style>
        <p:txBody>
          <a:bodyPr tIns="91440" bIns="91440" anchor="t">
            <a:noAutofit/>
          </a:bodyPr>
          <a:p>
            <a:pPr>
              <a:lnSpc>
                <a:spcPct val="115000"/>
              </a:lnSpc>
              <a:tabLst>
                <a:tab algn="l" pos="0"/>
              </a:tabLst>
            </a:pPr>
            <a:r>
              <a:rPr b="1" lang="de-AT" sz="3300" spc="-1" strike="noStrike">
                <a:solidFill>
                  <a:schemeClr val="dk1"/>
                </a:solidFill>
                <a:highlight>
                  <a:srgbClr val="ffffff"/>
                </a:highlight>
                <a:latin typeface="Arial"/>
                <a:ea typeface="Arial"/>
              </a:rPr>
              <a:t>Parts of a Medieval charter</a:t>
            </a:r>
            <a:endParaRPr b="0" lang="hu-HU" sz="3300" spc="-1" strike="noStrike">
              <a:solidFill>
                <a:srgbClr val="000000"/>
              </a:solidFill>
              <a:latin typeface="Arial"/>
            </a:endParaRPr>
          </a:p>
          <a:p>
            <a:pPr>
              <a:lnSpc>
                <a:spcPct val="115000"/>
              </a:lnSpc>
              <a:tabLst>
                <a:tab algn="l" pos="0"/>
              </a:tabLst>
            </a:pPr>
            <a:endParaRPr b="0" lang="hu-HU" sz="28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Invocation</a:t>
            </a:r>
            <a:endParaRPr b="0" lang="hu-HU" sz="2800" spc="-1" strike="noStrike">
              <a:solidFill>
                <a:srgbClr val="000000"/>
              </a:solidFill>
              <a:latin typeface="Arial"/>
            </a:endParaRPr>
          </a:p>
          <a:p>
            <a:pPr marL="457200">
              <a:lnSpc>
                <a:spcPct val="115000"/>
              </a:lnSpc>
              <a:tabLst>
                <a:tab algn="l" pos="0"/>
              </a:tabLst>
            </a:pPr>
            <a:r>
              <a:rPr b="0" lang="de-AT" sz="2000" spc="-1" strike="noStrike">
                <a:solidFill>
                  <a:schemeClr val="dk1"/>
                </a:solidFill>
                <a:highlight>
                  <a:srgbClr val="ffffff"/>
                </a:highlight>
                <a:latin typeface="Arial"/>
                <a:ea typeface="Arial"/>
              </a:rPr>
              <a:t>Shows religious or regional influences through variations in its divine authority invocation.</a:t>
            </a:r>
            <a:endParaRPr b="0" lang="hu-HU" sz="20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Arenga</a:t>
            </a:r>
            <a:endParaRPr b="0" lang="hu-HU" sz="2800" spc="-1" strike="noStrike">
              <a:solidFill>
                <a:srgbClr val="000000"/>
              </a:solidFill>
              <a:latin typeface="Arial"/>
            </a:endParaRPr>
          </a:p>
          <a:p>
            <a:pPr marL="457200">
              <a:lnSpc>
                <a:spcPct val="115000"/>
              </a:lnSpc>
              <a:tabLst>
                <a:tab algn="l" pos="0"/>
              </a:tabLst>
            </a:pPr>
            <a:r>
              <a:rPr b="0" lang="de-AT" sz="2000" spc="-1" strike="noStrike">
                <a:solidFill>
                  <a:schemeClr val="dk1"/>
                </a:solidFill>
                <a:highlight>
                  <a:srgbClr val="ffffff"/>
                </a:highlight>
                <a:latin typeface="Arial"/>
                <a:ea typeface="Arial"/>
              </a:rPr>
              <a:t>Ripe for text reuse analysis; utilizes sources from biblical, legal, or patristic traditions to justify the charter's issuance.</a:t>
            </a:r>
            <a:endParaRPr b="0" lang="hu-HU" sz="20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Notification</a:t>
            </a:r>
            <a:endParaRPr b="0" lang="hu-HU" sz="2800" spc="-1" strike="noStrike">
              <a:solidFill>
                <a:srgbClr val="000000"/>
              </a:solidFill>
              <a:latin typeface="Arial"/>
            </a:endParaRPr>
          </a:p>
          <a:p>
            <a:pPr marL="457200">
              <a:lnSpc>
                <a:spcPct val="115000"/>
              </a:lnSpc>
              <a:tabLst>
                <a:tab algn="l" pos="0"/>
              </a:tabLst>
            </a:pPr>
            <a:r>
              <a:rPr b="0" lang="de-AT" sz="2000" spc="-1" strike="noStrike">
                <a:solidFill>
                  <a:schemeClr val="dk1"/>
                </a:solidFill>
                <a:highlight>
                  <a:srgbClr val="ffffff"/>
                </a:highlight>
                <a:latin typeface="Arial"/>
                <a:ea typeface="Arial"/>
              </a:rPr>
              <a:t>Ensures public recognition and future enforcement, useful for social network analysis.</a:t>
            </a:r>
            <a:endParaRPr b="0" lang="hu-HU" sz="20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Dispositive Section</a:t>
            </a:r>
            <a:endParaRPr b="0" lang="hu-HU" sz="2800" spc="-1" strike="noStrike">
              <a:solidFill>
                <a:srgbClr val="000000"/>
              </a:solidFill>
              <a:latin typeface="Arial"/>
            </a:endParaRPr>
          </a:p>
          <a:p>
            <a:pPr marL="457200">
              <a:lnSpc>
                <a:spcPct val="115000"/>
              </a:lnSpc>
              <a:tabLst>
                <a:tab algn="l" pos="0"/>
              </a:tabLst>
            </a:pPr>
            <a:r>
              <a:rPr b="0" lang="de-AT" sz="2000" spc="-1" strike="noStrike">
                <a:solidFill>
                  <a:schemeClr val="dk1"/>
                </a:solidFill>
                <a:highlight>
                  <a:srgbClr val="ffffff"/>
                </a:highlight>
                <a:latin typeface="Arial"/>
                <a:ea typeface="Arial"/>
              </a:rPr>
              <a:t>Details legal rights and obligations, crucial for understanding medieval property rights and governance.</a:t>
            </a:r>
            <a:endParaRPr b="0" lang="hu-HU" sz="20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Sanction</a:t>
            </a:r>
            <a:endParaRPr b="0" lang="hu-HU" sz="2800" spc="-1" strike="noStrike">
              <a:solidFill>
                <a:srgbClr val="000000"/>
              </a:solidFill>
              <a:latin typeface="Arial"/>
            </a:endParaRPr>
          </a:p>
          <a:p>
            <a:pPr marL="457200">
              <a:lnSpc>
                <a:spcPct val="115000"/>
              </a:lnSpc>
              <a:tabLst>
                <a:tab algn="l" pos="0"/>
              </a:tabLst>
            </a:pPr>
            <a:r>
              <a:rPr b="0" lang="de-AT" sz="2000" spc="-1" strike="noStrike">
                <a:solidFill>
                  <a:schemeClr val="dk1"/>
                </a:solidFill>
                <a:highlight>
                  <a:srgbClr val="ffffff"/>
                </a:highlight>
                <a:latin typeface="Arial"/>
                <a:ea typeface="Arial"/>
              </a:rPr>
              <a:t>Details legal rights and obligations, crucial for understanding medieval property rights and governance.</a:t>
            </a:r>
            <a:endParaRPr b="0" lang="hu-HU" sz="2000" spc="-1" strike="noStrike">
              <a:solidFill>
                <a:srgbClr val="000000"/>
              </a:solidFill>
              <a:latin typeface="Arial"/>
            </a:endParaRPr>
          </a:p>
          <a:p>
            <a:pPr marL="457200" indent="-406440">
              <a:lnSpc>
                <a:spcPct val="115000"/>
              </a:lnSpc>
              <a:buClr>
                <a:srgbClr val="000000"/>
              </a:buClr>
              <a:buFont typeface="Arial"/>
              <a:buAutoNum type="arabicPeriod"/>
              <a:tabLst>
                <a:tab algn="l" pos="0"/>
              </a:tabLst>
            </a:pPr>
            <a:r>
              <a:rPr b="0" lang="de-AT" sz="2800" spc="-1" strike="noStrike">
                <a:solidFill>
                  <a:schemeClr val="dk1"/>
                </a:solidFill>
                <a:highlight>
                  <a:srgbClr val="ffffff"/>
                </a:highlight>
                <a:latin typeface="Arial"/>
                <a:ea typeface="Arial"/>
              </a:rPr>
              <a:t>Date and Eschatocol</a:t>
            </a:r>
            <a:br>
              <a:rPr sz="2800"/>
            </a:br>
            <a:r>
              <a:rPr b="0" lang="de-AT" sz="2000" spc="-1" strike="noStrike">
                <a:solidFill>
                  <a:schemeClr val="dk1"/>
                </a:solidFill>
                <a:highlight>
                  <a:srgbClr val="ffffff"/>
                </a:highlight>
                <a:latin typeface="Arial"/>
                <a:ea typeface="Arial"/>
              </a:rPr>
              <a:t>Important for historical context; signatures reveal social and political networks.</a:t>
            </a:r>
            <a:endParaRPr b="0" lang="hu-HU" sz="2000" spc="-1" strike="noStrike">
              <a:solidFill>
                <a:srgbClr val="000000"/>
              </a:solidFill>
              <a:latin typeface="Arial"/>
            </a:endParaRPr>
          </a:p>
        </p:txBody>
      </p:sp>
      <p:pic>
        <p:nvPicPr>
          <p:cNvPr id="95" name="Google Shape;145;p23" descr=""/>
          <p:cNvPicPr/>
          <p:nvPr/>
        </p:nvPicPr>
        <p:blipFill>
          <a:blip r:embed="rId1"/>
          <a:stretch/>
        </p:blipFill>
        <p:spPr>
          <a:xfrm>
            <a:off x="1531080" y="4988160"/>
            <a:ext cx="6069240" cy="3461040"/>
          </a:xfrm>
          <a:prstGeom prst="rect">
            <a:avLst/>
          </a:prstGeom>
          <a:ln w="0">
            <a:noFill/>
          </a:ln>
        </p:spPr>
      </p:pic>
      <p:sp>
        <p:nvSpPr>
          <p:cNvPr id="96" name="Google Shape;146;p23"/>
          <p:cNvSpPr/>
          <p:nvPr/>
        </p:nvSpPr>
        <p:spPr>
          <a:xfrm>
            <a:off x="1531080" y="8847000"/>
            <a:ext cx="4456080" cy="60948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Chartularium Sangallense 13 (1405-1411) 7956 (monasterium.net)</a:t>
            </a:r>
            <a:endParaRPr b="0" lang="hu-HU"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346040" y="1947960"/>
            <a:ext cx="8499240" cy="190332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What are</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Arengas?</a:t>
            </a:r>
            <a:endParaRPr b="0" lang="hu-HU" sz="6600" spc="-1" strike="noStrike">
              <a:solidFill>
                <a:srgbClr val="000000"/>
              </a:solidFill>
              <a:latin typeface="Arial"/>
            </a:endParaRPr>
          </a:p>
        </p:txBody>
      </p:sp>
      <p:sp>
        <p:nvSpPr>
          <p:cNvPr id="98" name="Google Shape;152;p24"/>
          <p:cNvSpPr/>
          <p:nvPr/>
        </p:nvSpPr>
        <p:spPr>
          <a:xfrm>
            <a:off x="1513800" y="38520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 </a:t>
            </a:r>
            <a:r>
              <a:rPr b="0" i="1" lang="de-AT" sz="2600" spc="-1" strike="noStrike">
                <a:solidFill>
                  <a:srgbClr val="000000"/>
                </a:solidFill>
                <a:latin typeface="Arial"/>
                <a:ea typeface="Arial"/>
              </a:rPr>
              <a:t>integral components of charters, serve a profound purpose beyond their presence as mere preambles.</a:t>
            </a:r>
            <a:endParaRPr b="0" lang="hu-HU" sz="2600" spc="-1" strike="noStrike">
              <a:solidFill>
                <a:srgbClr val="000000"/>
              </a:solidFill>
              <a:latin typeface="Arial"/>
            </a:endParaRPr>
          </a:p>
        </p:txBody>
      </p:sp>
      <p:sp>
        <p:nvSpPr>
          <p:cNvPr id="99" name="Google Shape;153;p24"/>
          <p:cNvSpPr/>
          <p:nvPr/>
        </p:nvSpPr>
        <p:spPr>
          <a:xfrm>
            <a:off x="10549800" y="1039680"/>
            <a:ext cx="6642720" cy="8134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28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2800" spc="-1" strike="noStrike">
                <a:solidFill>
                  <a:schemeClr val="dk1"/>
                </a:solidFill>
                <a:highlight>
                  <a:srgbClr val="ffffff"/>
                </a:highlight>
                <a:latin typeface="Arial"/>
                <a:ea typeface="Arial"/>
              </a:rPr>
              <a:t>Purpose</a:t>
            </a:r>
            <a:br>
              <a:rPr sz="2800"/>
            </a:br>
            <a:r>
              <a:rPr b="0" lang="de-AT" sz="2800" spc="-1" strike="noStrike">
                <a:solidFill>
                  <a:schemeClr val="dk1"/>
                </a:solidFill>
                <a:highlight>
                  <a:srgbClr val="ffffff"/>
                </a:highlight>
                <a:latin typeface="Arial"/>
                <a:ea typeface="Arial"/>
              </a:rPr>
              <a:t>- </a:t>
            </a:r>
            <a:r>
              <a:rPr b="0" lang="de-AT" sz="1900" spc="-1" strike="noStrike">
                <a:solidFill>
                  <a:schemeClr val="dk1"/>
                </a:solidFill>
                <a:highlight>
                  <a:srgbClr val="ffffff"/>
                </a:highlight>
                <a:latin typeface="Arial"/>
                <a:ea typeface="Arial"/>
              </a:rPr>
              <a:t>Introductory statements in charters, providing moral or legal justifications, connecting mundane legal transactions to broader divine and societal laws.</a:t>
            </a:r>
            <a:br>
              <a:rPr sz="1900"/>
            </a:br>
            <a:r>
              <a:rPr b="1" i="1" lang="de-AT" sz="1900" spc="-1" strike="noStrike">
                <a:solidFill>
                  <a:schemeClr val="dk1"/>
                </a:solidFill>
                <a:highlight>
                  <a:srgbClr val="ffffff"/>
                </a:highlight>
                <a:latin typeface="Arial"/>
              </a:rPr>
              <a:t> </a:t>
            </a:r>
            <a:endParaRPr b="0" lang="hu-HU" sz="19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2800" spc="-1" strike="noStrike">
                <a:solidFill>
                  <a:schemeClr val="dk1"/>
                </a:solidFill>
                <a:highlight>
                  <a:srgbClr val="ffffff"/>
                </a:highlight>
                <a:latin typeface="Arial"/>
                <a:ea typeface="Arial"/>
              </a:rPr>
              <a:t>Content and Themes</a:t>
            </a:r>
            <a:br>
              <a:rPr sz="2800"/>
            </a:br>
            <a:r>
              <a:rPr b="0" lang="de-AT" sz="1900" spc="-1" strike="noStrike">
                <a:solidFill>
                  <a:schemeClr val="dk1"/>
                </a:solidFill>
                <a:highlight>
                  <a:srgbClr val="ffffff"/>
                </a:highlight>
                <a:latin typeface="Arial"/>
                <a:ea typeface="Arial"/>
              </a:rPr>
              <a:t>- Often uses rhetorical and legal phrases</a:t>
            </a:r>
            <a:endParaRPr b="0" lang="hu-HU" sz="1900" spc="-1" strike="noStrike">
              <a:solidFill>
                <a:srgbClr val="000000"/>
              </a:solidFill>
              <a:latin typeface="Arial"/>
            </a:endParaRPr>
          </a:p>
          <a:p>
            <a:pPr marL="457200">
              <a:lnSpc>
                <a:spcPct val="115000"/>
              </a:lnSpc>
              <a:tabLst>
                <a:tab algn="l" pos="0"/>
              </a:tabLst>
            </a:pPr>
            <a:r>
              <a:rPr b="0" lang="de-AT" sz="1900" spc="-1" strike="noStrike">
                <a:solidFill>
                  <a:schemeClr val="dk1"/>
                </a:solidFill>
                <a:highlight>
                  <a:srgbClr val="ffffff"/>
                </a:highlight>
                <a:latin typeface="Arial"/>
                <a:ea typeface="Arial"/>
              </a:rPr>
              <a:t>- Variability reflects the charter's purpose, e.g., emphasizing benevolence or justice based on the grantor's intent.</a:t>
            </a:r>
            <a:br>
              <a:rPr sz="1900"/>
            </a:br>
            <a:endParaRPr b="0" lang="hu-HU" sz="19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2800" spc="-1" strike="noStrike">
                <a:solidFill>
                  <a:schemeClr val="dk1"/>
                </a:solidFill>
                <a:highlight>
                  <a:srgbClr val="ffffff"/>
                </a:highlight>
                <a:latin typeface="Arial"/>
                <a:ea typeface="Arial"/>
              </a:rPr>
              <a:t>Significance</a:t>
            </a:r>
            <a:br>
              <a:rPr sz="2800"/>
            </a:br>
            <a:r>
              <a:rPr b="0" lang="de-AT" sz="2800" spc="-1" strike="noStrike">
                <a:solidFill>
                  <a:schemeClr val="dk1"/>
                </a:solidFill>
                <a:highlight>
                  <a:srgbClr val="ffffff"/>
                </a:highlight>
                <a:latin typeface="Arial"/>
                <a:ea typeface="Arial"/>
              </a:rPr>
              <a:t>- </a:t>
            </a:r>
            <a:r>
              <a:rPr b="0" lang="de-AT" sz="1900" spc="-1" strike="noStrike">
                <a:solidFill>
                  <a:schemeClr val="dk1"/>
                </a:solidFill>
                <a:highlight>
                  <a:srgbClr val="ffffff"/>
                </a:highlight>
                <a:latin typeface="Arial"/>
                <a:ea typeface="Arial"/>
              </a:rPr>
              <a:t>Embeds the charter's actions within accepted moral and social values, enhancing authority and significance.</a:t>
            </a:r>
            <a:endParaRPr b="0" lang="hu-HU" sz="1900" spc="-1" strike="noStrike">
              <a:solidFill>
                <a:srgbClr val="000000"/>
              </a:solidFill>
              <a:latin typeface="Arial"/>
            </a:endParaRPr>
          </a:p>
          <a:p>
            <a:pPr marL="457200">
              <a:lnSpc>
                <a:spcPct val="115000"/>
              </a:lnSpc>
              <a:tabLst>
                <a:tab algn="l" pos="0"/>
              </a:tabLst>
            </a:pPr>
            <a:r>
              <a:rPr b="0" lang="de-AT" sz="1900" spc="-1" strike="noStrike">
                <a:solidFill>
                  <a:schemeClr val="dk1"/>
                </a:solidFill>
                <a:highlight>
                  <a:srgbClr val="ffffff"/>
                </a:highlight>
                <a:latin typeface="Arial"/>
                <a:ea typeface="Arial"/>
              </a:rPr>
              <a:t>- Mirrors the ethical, moral, and legal philosophies of the time, indicating societal norms and values.</a:t>
            </a:r>
            <a:endParaRPr b="0" lang="hu-HU" sz="1900" spc="-1" strike="noStrike">
              <a:solidFill>
                <a:srgbClr val="000000"/>
              </a:solidFill>
              <a:latin typeface="Arial"/>
            </a:endParaRPr>
          </a:p>
          <a:p>
            <a:pPr>
              <a:lnSpc>
                <a:spcPct val="115000"/>
              </a:lnSpc>
              <a:tabLst>
                <a:tab algn="l" pos="0"/>
              </a:tabLst>
            </a:pPr>
            <a:endParaRPr b="0" lang="hu-HU" sz="1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1346040" y="1907280"/>
            <a:ext cx="9560520" cy="231660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222222"/>
                </a:solidFill>
                <a:highlight>
                  <a:srgbClr val="ffffff"/>
                </a:highlight>
                <a:latin typeface="Helvetica Neue"/>
                <a:ea typeface="Helvetica Neue"/>
              </a:rPr>
              <a:t>Iustis petentium desideriis</a:t>
            </a:r>
            <a:endParaRPr b="0" lang="hu-HU" sz="6600" spc="-1" strike="noStrike">
              <a:solidFill>
                <a:srgbClr val="000000"/>
              </a:solidFill>
              <a:latin typeface="Arial"/>
            </a:endParaRPr>
          </a:p>
          <a:p>
            <a:pPr indent="0">
              <a:lnSpc>
                <a:spcPct val="90000"/>
              </a:lnSpc>
              <a:buNone/>
              <a:tabLst>
                <a:tab algn="l" pos="0"/>
              </a:tabLst>
            </a:pPr>
            <a:r>
              <a:rPr b="1" lang="de-AT" sz="3200" spc="-1" strike="noStrike">
                <a:solidFill>
                  <a:schemeClr val="dk1"/>
                </a:solidFill>
                <a:latin typeface="Helvetica Neue"/>
                <a:ea typeface="Helvetica Neue"/>
              </a:rPr>
              <a:t>(the desires of those who ask justly)</a:t>
            </a:r>
            <a:endParaRPr b="0" lang="hu-HU" sz="3200" spc="-1" strike="noStrike">
              <a:solidFill>
                <a:srgbClr val="000000"/>
              </a:solidFill>
              <a:latin typeface="Arial"/>
            </a:endParaRPr>
          </a:p>
          <a:p>
            <a:pPr indent="0">
              <a:lnSpc>
                <a:spcPct val="90000"/>
              </a:lnSpc>
              <a:buNone/>
              <a:tabLst>
                <a:tab algn="l" pos="0"/>
              </a:tabLst>
            </a:pPr>
            <a:endParaRPr b="0" lang="hu-HU" sz="6600" spc="-1" strike="noStrike">
              <a:solidFill>
                <a:srgbClr val="000000"/>
              </a:solidFill>
              <a:latin typeface="Arial"/>
            </a:endParaRPr>
          </a:p>
        </p:txBody>
      </p:sp>
      <p:sp>
        <p:nvSpPr>
          <p:cNvPr id="101" name="Google Shape;159;p25"/>
          <p:cNvSpPr/>
          <p:nvPr/>
        </p:nvSpPr>
        <p:spPr>
          <a:xfrm>
            <a:off x="1346040" y="448128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 </a:t>
            </a:r>
            <a:r>
              <a:rPr b="0" i="1" lang="de-AT" sz="2600" spc="-1" strike="noStrike">
                <a:solidFill>
                  <a:srgbClr val="000000"/>
                </a:solidFill>
                <a:latin typeface="Arial"/>
                <a:ea typeface="Arial"/>
              </a:rPr>
              <a:t>a widespread formula all over Europe (12-13 c.), well known from papal charters of Pope Gregory IX, Pope Innocent III and Pope Honorius III</a:t>
            </a:r>
            <a:endParaRPr b="0" lang="hu-HU" sz="2600" spc="-1" strike="noStrike">
              <a:solidFill>
                <a:srgbClr val="000000"/>
              </a:solidFill>
              <a:latin typeface="Arial"/>
            </a:endParaRPr>
          </a:p>
        </p:txBody>
      </p:sp>
      <p:pic>
        <p:nvPicPr>
          <p:cNvPr id="102" name="Google Shape;160;p25" descr=""/>
          <p:cNvPicPr/>
          <p:nvPr/>
        </p:nvPicPr>
        <p:blipFill>
          <a:blip r:embed="rId1"/>
          <a:stretch/>
        </p:blipFill>
        <p:spPr>
          <a:xfrm>
            <a:off x="8705880" y="2443680"/>
            <a:ext cx="8633880" cy="3376440"/>
          </a:xfrm>
          <a:prstGeom prst="rect">
            <a:avLst/>
          </a:prstGeom>
          <a:ln w="0">
            <a:noFill/>
          </a:ln>
        </p:spPr>
      </p:pic>
      <p:pic>
        <p:nvPicPr>
          <p:cNvPr id="103" name="Google Shape;161;p25" descr=""/>
          <p:cNvPicPr/>
          <p:nvPr/>
        </p:nvPicPr>
        <p:blipFill>
          <a:blip r:embed="rId2"/>
          <a:stretch/>
        </p:blipFill>
        <p:spPr>
          <a:xfrm>
            <a:off x="13721400" y="377280"/>
            <a:ext cx="3381120" cy="1076040"/>
          </a:xfrm>
          <a:prstGeom prst="rect">
            <a:avLst/>
          </a:prstGeom>
          <a:ln w="0">
            <a:noFill/>
          </a:ln>
        </p:spPr>
      </p:pic>
      <p:sp>
        <p:nvSpPr>
          <p:cNvPr id="104" name="Google Shape;162;p25"/>
          <p:cNvSpPr/>
          <p:nvPr/>
        </p:nvSpPr>
        <p:spPr>
          <a:xfrm>
            <a:off x="10874160" y="6216120"/>
            <a:ext cx="6228360" cy="60948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1256 Oktober 31, Lichtental. Landesarchiv Baden-Württemberg, Abt. Generallandesarchiv Karlsruhe, E Nr. 224 </a:t>
            </a:r>
            <a:endParaRPr b="0" lang="hu-HU" sz="1400" spc="-1" strike="noStrike">
              <a:solidFill>
                <a:srgbClr val="000000"/>
              </a:solidFill>
              <a:latin typeface="Arial"/>
            </a:endParaRPr>
          </a:p>
        </p:txBody>
      </p:sp>
      <p:sp>
        <p:nvSpPr>
          <p:cNvPr id="105" name="Google Shape;163;p25"/>
          <p:cNvSpPr/>
          <p:nvPr/>
        </p:nvSpPr>
        <p:spPr>
          <a:xfrm>
            <a:off x="429840" y="9092160"/>
            <a:ext cx="12431520" cy="39600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Secondary source: Juhász Csaba: A felszabadító oklevelek arengái In Micae Mediaevales iv. 2015: Budapest. 97-105.</a:t>
            </a:r>
            <a:endParaRPr b="0" lang="hu-HU"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1346040" y="1947960"/>
            <a:ext cx="9560520" cy="231660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222222"/>
                </a:solidFill>
                <a:highlight>
                  <a:srgbClr val="ffffff"/>
                </a:highlight>
                <a:latin typeface="Helvetica Neue"/>
                <a:ea typeface="Helvetica Neue"/>
              </a:rPr>
              <a:t>Iustis petentium desideriis</a:t>
            </a:r>
            <a:endParaRPr b="0" lang="hu-HU" sz="6600" spc="-1" strike="noStrike">
              <a:solidFill>
                <a:srgbClr val="000000"/>
              </a:solidFill>
              <a:latin typeface="Arial"/>
            </a:endParaRPr>
          </a:p>
          <a:p>
            <a:pPr indent="0">
              <a:lnSpc>
                <a:spcPct val="90000"/>
              </a:lnSpc>
              <a:buNone/>
              <a:tabLst>
                <a:tab algn="l" pos="0"/>
              </a:tabLst>
            </a:pPr>
            <a:endParaRPr b="0" lang="hu-HU" sz="6600" spc="-1" strike="noStrike">
              <a:solidFill>
                <a:srgbClr val="000000"/>
              </a:solidFill>
              <a:latin typeface="Arial"/>
            </a:endParaRPr>
          </a:p>
        </p:txBody>
      </p:sp>
      <p:sp>
        <p:nvSpPr>
          <p:cNvPr id="107" name="Google Shape;169;p26"/>
          <p:cNvSpPr/>
          <p:nvPr/>
        </p:nvSpPr>
        <p:spPr>
          <a:xfrm>
            <a:off x="1346040" y="448128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1400" spc="-1" strike="noStrike">
              <a:solidFill>
                <a:srgbClr val="000000"/>
              </a:solidFill>
              <a:latin typeface="Arial"/>
            </a:endParaRPr>
          </a:p>
        </p:txBody>
      </p:sp>
      <p:sp>
        <p:nvSpPr>
          <p:cNvPr id="108" name="Google Shape;170;p26"/>
          <p:cNvSpPr/>
          <p:nvPr/>
        </p:nvSpPr>
        <p:spPr>
          <a:xfrm>
            <a:off x="10293840" y="1039680"/>
            <a:ext cx="6898320" cy="8134200"/>
          </a:xfrm>
          <a:prstGeom prst="rect">
            <a:avLst/>
          </a:prstGeom>
          <a:noFill/>
          <a:ln w="0">
            <a:noFill/>
          </a:ln>
        </p:spPr>
        <p:style>
          <a:lnRef idx="0"/>
          <a:fillRef idx="0"/>
          <a:effectRef idx="0"/>
          <a:fontRef idx="minor"/>
        </p:style>
        <p:txBody>
          <a:bodyPr tIns="91440" bIns="91440" anchor="t">
            <a:noAutofit/>
          </a:bodyPr>
          <a:p>
            <a:pPr marL="457200">
              <a:lnSpc>
                <a:spcPct val="115000"/>
              </a:lnSpc>
              <a:spcBef>
                <a:spcPts val="201"/>
              </a:spcBef>
              <a:tabLst>
                <a:tab algn="l" pos="0"/>
              </a:tabLst>
            </a:pPr>
            <a:r>
              <a:rPr b="1" lang="de-AT" sz="2300" spc="-1" strike="noStrike">
                <a:solidFill>
                  <a:srgbClr val="17191c"/>
                </a:solidFill>
                <a:highlight>
                  <a:srgbClr val="ffffff"/>
                </a:highlight>
                <a:latin typeface="Arial"/>
                <a:ea typeface="Arial"/>
              </a:rPr>
              <a:t>1186-00-00, Pannonhalma (National Archive of Hungary Diplomatic Photocollection 208, Nr. 291)</a:t>
            </a:r>
            <a:endParaRPr b="0" lang="hu-HU" sz="2300" spc="-1" strike="noStrike">
              <a:solidFill>
                <a:srgbClr val="000000"/>
              </a:solidFill>
              <a:latin typeface="Arial"/>
            </a:endParaRPr>
          </a:p>
          <a:p>
            <a:pPr marL="457200">
              <a:lnSpc>
                <a:spcPct val="115000"/>
              </a:lnSpc>
              <a:spcBef>
                <a:spcPts val="201"/>
              </a:spcBef>
              <a:tabLst>
                <a:tab algn="l" pos="0"/>
              </a:tabLst>
            </a:pPr>
            <a:endParaRPr b="0" lang="hu-HU" sz="2300" spc="-1" strike="noStrike">
              <a:solidFill>
                <a:srgbClr val="000000"/>
              </a:solidFill>
              <a:latin typeface="Arial"/>
            </a:endParaRPr>
          </a:p>
          <a:p>
            <a:pPr marL="457200" indent="-374760">
              <a:lnSpc>
                <a:spcPct val="115000"/>
              </a:lnSpc>
              <a:buClr>
                <a:srgbClr val="000000"/>
              </a:buClr>
              <a:buFont typeface="Arial"/>
              <a:buAutoNum type="arabicPeriod"/>
              <a:tabLst>
                <a:tab algn="l" pos="0"/>
              </a:tabLst>
            </a:pPr>
            <a:r>
              <a:rPr b="1" i="1" lang="de-AT" sz="2300" spc="-1" strike="noStrike">
                <a:solidFill>
                  <a:schemeClr val="dk1"/>
                </a:solidFill>
                <a:highlight>
                  <a:srgbClr val="ffffff"/>
                </a:highlight>
                <a:latin typeface="Arial"/>
                <a:ea typeface="Arial"/>
              </a:rPr>
              <a:t>Iustis petentium desideriis</a:t>
            </a:r>
            <a:r>
              <a:rPr b="0" i="1" lang="de-AT" sz="2300" spc="-1" strike="noStrike">
                <a:solidFill>
                  <a:schemeClr val="dk1"/>
                </a:solidFill>
                <a:highlight>
                  <a:srgbClr val="ffffff"/>
                </a:highlight>
                <a:latin typeface="Arial"/>
                <a:ea typeface="Arial"/>
              </a:rPr>
              <a:t> </a:t>
            </a:r>
            <a:r>
              <a:rPr b="1" i="1" lang="de-AT" sz="2300" spc="-1" strike="noStrike">
                <a:solidFill>
                  <a:schemeClr val="dk1"/>
                </a:solidFill>
                <a:highlight>
                  <a:srgbClr val="ffffff"/>
                </a:highlight>
                <a:latin typeface="Arial"/>
                <a:ea typeface="Arial"/>
              </a:rPr>
              <a:t>facilem</a:t>
            </a:r>
            <a:r>
              <a:rPr b="0" i="1" lang="de-AT" sz="2300" spc="-1" strike="noStrike">
                <a:solidFill>
                  <a:schemeClr val="dk1"/>
                </a:solidFill>
                <a:highlight>
                  <a:srgbClr val="ffffff"/>
                </a:highlight>
                <a:latin typeface="Arial"/>
                <a:ea typeface="Arial"/>
              </a:rPr>
              <a:t> nos decet adhibere </a:t>
            </a:r>
            <a:r>
              <a:rPr b="1" i="1" lang="de-AT" sz="2300" spc="-1" strike="noStrike">
                <a:solidFill>
                  <a:schemeClr val="dk1"/>
                </a:solidFill>
                <a:highlight>
                  <a:srgbClr val="ffffff"/>
                </a:highlight>
                <a:latin typeface="Arial"/>
                <a:ea typeface="Arial"/>
              </a:rPr>
              <a:t>consensum</a:t>
            </a:r>
            <a:r>
              <a:rPr b="0" i="1" lang="de-AT" sz="2300" spc="-1" strike="noStrike">
                <a:solidFill>
                  <a:schemeClr val="dk1"/>
                </a:solidFill>
                <a:highlight>
                  <a:srgbClr val="ffffff"/>
                </a:highlight>
                <a:latin typeface="Arial"/>
                <a:ea typeface="Arial"/>
              </a:rPr>
              <a:t>, et vota, quibus </a:t>
            </a:r>
            <a:r>
              <a:rPr b="1" i="1" lang="de-AT" sz="2300" spc="-1" strike="noStrike">
                <a:solidFill>
                  <a:srgbClr val="ff0000"/>
                </a:solidFill>
                <a:highlight>
                  <a:srgbClr val="ffffff"/>
                </a:highlight>
                <a:latin typeface="Arial"/>
                <a:ea typeface="Arial"/>
              </a:rPr>
              <a:t>aequitatis libra</a:t>
            </a:r>
            <a:r>
              <a:rPr b="0" i="1" lang="de-AT" sz="2300" spc="-1" strike="noStrike">
                <a:solidFill>
                  <a:schemeClr val="dk1"/>
                </a:solidFill>
                <a:highlight>
                  <a:srgbClr val="ffffff"/>
                </a:highlight>
                <a:latin typeface="Arial"/>
                <a:ea typeface="Arial"/>
              </a:rPr>
              <a:t> consentit, efficaci sunt prosecutione complenda</a:t>
            </a:r>
            <a:endParaRPr b="0" lang="hu-HU" sz="2300" spc="-1" strike="noStrike">
              <a:solidFill>
                <a:srgbClr val="000000"/>
              </a:solidFill>
              <a:latin typeface="Arial"/>
            </a:endParaRPr>
          </a:p>
          <a:p>
            <a:pPr>
              <a:lnSpc>
                <a:spcPct val="115000"/>
              </a:lnSpc>
              <a:tabLst>
                <a:tab algn="l" pos="0"/>
              </a:tabLst>
            </a:pPr>
            <a:endParaRPr b="0" lang="hu-HU" sz="2300" spc="-1" strike="noStrike">
              <a:solidFill>
                <a:srgbClr val="000000"/>
              </a:solidFill>
              <a:latin typeface="Arial"/>
            </a:endParaRPr>
          </a:p>
          <a:p>
            <a:pPr marL="457200">
              <a:lnSpc>
                <a:spcPct val="115000"/>
              </a:lnSpc>
              <a:spcBef>
                <a:spcPts val="201"/>
              </a:spcBef>
              <a:tabLst>
                <a:tab algn="l" pos="0"/>
              </a:tabLst>
            </a:pPr>
            <a:r>
              <a:rPr b="1" lang="de-AT" sz="2300" spc="-1" strike="noStrike">
                <a:solidFill>
                  <a:srgbClr val="17191c"/>
                </a:solidFill>
                <a:highlight>
                  <a:srgbClr val="ffffff"/>
                </a:highlight>
                <a:latin typeface="Arial"/>
                <a:ea typeface="Arial"/>
              </a:rPr>
              <a:t>1294-00-00, Weszprimensis (Codex Diplomaticus (Fejér) VI/1, Nr. 38)</a:t>
            </a:r>
            <a:endParaRPr b="0" lang="hu-HU" sz="2300" spc="-1" strike="noStrike">
              <a:solidFill>
                <a:srgbClr val="000000"/>
              </a:solidFill>
              <a:latin typeface="Arial"/>
            </a:endParaRPr>
          </a:p>
          <a:p>
            <a:pPr marL="457200">
              <a:lnSpc>
                <a:spcPct val="115000"/>
              </a:lnSpc>
              <a:spcBef>
                <a:spcPts val="201"/>
              </a:spcBef>
              <a:tabLst>
                <a:tab algn="l" pos="0"/>
              </a:tabLst>
            </a:pPr>
            <a:endParaRPr b="0" lang="hu-HU" sz="1550" spc="-1" strike="noStrike">
              <a:solidFill>
                <a:srgbClr val="000000"/>
              </a:solidFill>
              <a:latin typeface="Arial"/>
            </a:endParaRPr>
          </a:p>
          <a:p>
            <a:pPr marL="457200" indent="-374760">
              <a:lnSpc>
                <a:spcPct val="115000"/>
              </a:lnSpc>
              <a:buClr>
                <a:srgbClr val="000000"/>
              </a:buClr>
              <a:buFont typeface="Arial"/>
              <a:buAutoNum type="arabicPeriod"/>
              <a:tabLst>
                <a:tab algn="l" pos="0"/>
              </a:tabLst>
            </a:pPr>
            <a:r>
              <a:rPr b="1" i="1" lang="de-AT" sz="2300" spc="-1" strike="noStrike">
                <a:solidFill>
                  <a:schemeClr val="dk1"/>
                </a:solidFill>
                <a:highlight>
                  <a:srgbClr val="ffffff"/>
                </a:highlight>
                <a:latin typeface="Arial"/>
                <a:ea typeface="Arial"/>
              </a:rPr>
              <a:t>Iustis petentium desideriis</a:t>
            </a:r>
            <a:r>
              <a:rPr b="0" i="1" lang="de-AT" sz="2300" spc="-1" strike="noStrike">
                <a:solidFill>
                  <a:schemeClr val="dk1"/>
                </a:solidFill>
                <a:highlight>
                  <a:srgbClr val="ffffff"/>
                </a:highlight>
                <a:latin typeface="Arial"/>
                <a:ea typeface="Arial"/>
              </a:rPr>
              <a:t> dignum est nos </a:t>
            </a:r>
            <a:r>
              <a:rPr b="1" i="1" lang="de-AT" sz="2300" spc="-1" strike="noStrike">
                <a:solidFill>
                  <a:schemeClr val="dk1"/>
                </a:solidFill>
                <a:highlight>
                  <a:srgbClr val="ffffff"/>
                </a:highlight>
                <a:latin typeface="Arial"/>
                <a:ea typeface="Arial"/>
              </a:rPr>
              <a:t>facilem</a:t>
            </a:r>
            <a:r>
              <a:rPr b="0" i="1" lang="de-AT" sz="2300" spc="-1" strike="noStrike">
                <a:solidFill>
                  <a:schemeClr val="dk1"/>
                </a:solidFill>
                <a:highlight>
                  <a:srgbClr val="ffffff"/>
                </a:highlight>
                <a:latin typeface="Arial"/>
                <a:ea typeface="Arial"/>
              </a:rPr>
              <a:t> praebere </a:t>
            </a:r>
            <a:r>
              <a:rPr b="1" i="1" lang="de-AT" sz="2300" spc="-1" strike="noStrike">
                <a:solidFill>
                  <a:schemeClr val="dk1"/>
                </a:solidFill>
                <a:highlight>
                  <a:srgbClr val="ffffff"/>
                </a:highlight>
                <a:latin typeface="Arial"/>
                <a:ea typeface="Arial"/>
              </a:rPr>
              <a:t>consensum</a:t>
            </a:r>
            <a:r>
              <a:rPr b="0" i="1" lang="de-AT" sz="2300" spc="-1" strike="noStrike">
                <a:solidFill>
                  <a:schemeClr val="dk1"/>
                </a:solidFill>
                <a:highlight>
                  <a:srgbClr val="ffffff"/>
                </a:highlight>
                <a:latin typeface="Arial"/>
                <a:ea typeface="Arial"/>
              </a:rPr>
              <a:t>, et vota, quae a </a:t>
            </a:r>
            <a:r>
              <a:rPr b="1" i="1" lang="de-AT" sz="2300" spc="-1" strike="noStrike">
                <a:solidFill>
                  <a:srgbClr val="ff0000"/>
                </a:solidFill>
                <a:highlight>
                  <a:srgbClr val="ffffff"/>
                </a:highlight>
                <a:latin typeface="Arial"/>
                <a:ea typeface="Arial"/>
              </a:rPr>
              <a:t>rationis</a:t>
            </a:r>
            <a:r>
              <a:rPr b="0" i="1" lang="de-AT" sz="2300" spc="-1" strike="noStrike">
                <a:solidFill>
                  <a:schemeClr val="dk1"/>
                </a:solidFill>
                <a:highlight>
                  <a:srgbClr val="ffffff"/>
                </a:highlight>
                <a:latin typeface="Arial"/>
                <a:ea typeface="Arial"/>
              </a:rPr>
              <a:t> tramite non discordant, effectu prosequente complere </a:t>
            </a:r>
            <a:endParaRPr b="0" lang="hu-HU" sz="2300" spc="-1" strike="noStrike">
              <a:solidFill>
                <a:srgbClr val="000000"/>
              </a:solidFill>
              <a:latin typeface="Arial"/>
            </a:endParaRPr>
          </a:p>
        </p:txBody>
      </p:sp>
      <p:sp>
        <p:nvSpPr>
          <p:cNvPr id="109" name="Google Shape;171;p26"/>
          <p:cNvSpPr/>
          <p:nvPr/>
        </p:nvSpPr>
        <p:spPr>
          <a:xfrm>
            <a:off x="330480" y="9026280"/>
            <a:ext cx="12431520" cy="39600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Secondary source: Juhász Csaba: A felszabadító oklevelek arengái In Micae Mediaevales iv. 2015: Budapest. 97-105.</a:t>
            </a:r>
            <a:endParaRPr b="0" lang="hu-HU"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title"/>
          </p:nvPr>
        </p:nvSpPr>
        <p:spPr>
          <a:xfrm>
            <a:off x="1346040" y="1947960"/>
            <a:ext cx="9560520" cy="231660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222222"/>
                </a:solidFill>
                <a:highlight>
                  <a:srgbClr val="ffffff"/>
                </a:highlight>
                <a:latin typeface="Helvetica Neue"/>
                <a:ea typeface="Helvetica Neue"/>
              </a:rPr>
              <a:t>Iustis petentium desideriis</a:t>
            </a:r>
            <a:endParaRPr b="0" lang="hu-HU" sz="6600" spc="-1" strike="noStrike">
              <a:solidFill>
                <a:srgbClr val="000000"/>
              </a:solidFill>
              <a:latin typeface="Arial"/>
            </a:endParaRPr>
          </a:p>
          <a:p>
            <a:pPr indent="0">
              <a:lnSpc>
                <a:spcPct val="90000"/>
              </a:lnSpc>
              <a:buNone/>
              <a:tabLst>
                <a:tab algn="l" pos="0"/>
              </a:tabLst>
            </a:pPr>
            <a:endParaRPr b="0" lang="hu-HU" sz="3200" spc="-1" strike="noStrike">
              <a:solidFill>
                <a:srgbClr val="000000"/>
              </a:solidFill>
              <a:latin typeface="Arial"/>
            </a:endParaRPr>
          </a:p>
          <a:p>
            <a:pPr indent="0">
              <a:lnSpc>
                <a:spcPct val="90000"/>
              </a:lnSpc>
              <a:buNone/>
              <a:tabLst>
                <a:tab algn="l" pos="0"/>
              </a:tabLst>
            </a:pPr>
            <a:endParaRPr b="0" lang="hu-HU" sz="6600" spc="-1" strike="noStrike">
              <a:solidFill>
                <a:srgbClr val="000000"/>
              </a:solidFill>
              <a:latin typeface="Arial"/>
            </a:endParaRPr>
          </a:p>
        </p:txBody>
      </p:sp>
      <p:sp>
        <p:nvSpPr>
          <p:cNvPr id="111" name="Google Shape;177;p27"/>
          <p:cNvSpPr/>
          <p:nvPr/>
        </p:nvSpPr>
        <p:spPr>
          <a:xfrm>
            <a:off x="1346040" y="448128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1400" spc="-1" strike="noStrike">
              <a:solidFill>
                <a:srgbClr val="000000"/>
              </a:solidFill>
              <a:latin typeface="Arial"/>
            </a:endParaRPr>
          </a:p>
        </p:txBody>
      </p:sp>
      <p:sp>
        <p:nvSpPr>
          <p:cNvPr id="112" name="Google Shape;178;p27"/>
          <p:cNvSpPr/>
          <p:nvPr/>
        </p:nvSpPr>
        <p:spPr>
          <a:xfrm>
            <a:off x="10907280" y="1039680"/>
            <a:ext cx="6285240" cy="8134200"/>
          </a:xfrm>
          <a:prstGeom prst="rect">
            <a:avLst/>
          </a:prstGeom>
          <a:noFill/>
          <a:ln w="0">
            <a:noFill/>
          </a:ln>
        </p:spPr>
        <p:style>
          <a:lnRef idx="0"/>
          <a:fillRef idx="0"/>
          <a:effectRef idx="0"/>
          <a:fontRef idx="minor"/>
        </p:style>
        <p:txBody>
          <a:bodyPr tIns="91440" bIns="91440" anchor="t">
            <a:noAutofit/>
          </a:bodyPr>
          <a:p>
            <a:pPr marL="457200">
              <a:lnSpc>
                <a:spcPct val="115000"/>
              </a:lnSpc>
              <a:tabLst>
                <a:tab algn="l" pos="0"/>
              </a:tabLst>
            </a:pPr>
            <a:endParaRPr b="0" lang="hu-HU" sz="2300" spc="-1" strike="noStrike">
              <a:solidFill>
                <a:srgbClr val="000000"/>
              </a:solidFill>
              <a:latin typeface="Arial"/>
            </a:endParaRPr>
          </a:p>
          <a:p>
            <a:pPr>
              <a:lnSpc>
                <a:spcPct val="115000"/>
              </a:lnSpc>
              <a:tabLst>
                <a:tab algn="l" pos="0"/>
              </a:tabLst>
            </a:pPr>
            <a:r>
              <a:rPr b="1" lang="de-AT" sz="2200" spc="-1" strike="noStrike">
                <a:solidFill>
                  <a:schemeClr val="dk1"/>
                </a:solidFill>
                <a:highlight>
                  <a:srgbClr val="ffffff"/>
                </a:highlight>
                <a:latin typeface="Arial"/>
                <a:ea typeface="Arial"/>
              </a:rPr>
              <a:t>6th century, Ravenna. Cassiodori Senatoris Variae. MGH Auct. ant. 12</a:t>
            </a:r>
            <a:br>
              <a:rPr sz="1900"/>
            </a:br>
            <a:endParaRPr b="0" lang="hu-HU" sz="2200" spc="-1" strike="noStrike">
              <a:solidFill>
                <a:srgbClr val="000000"/>
              </a:solidFill>
              <a:latin typeface="Arial"/>
            </a:endParaRPr>
          </a:p>
          <a:p>
            <a:pPr marL="457200" indent="-368280">
              <a:lnSpc>
                <a:spcPct val="115000"/>
              </a:lnSpc>
              <a:buClr>
                <a:srgbClr val="000000"/>
              </a:buClr>
              <a:buFont typeface="Arial"/>
              <a:buAutoNum type="arabicPeriod"/>
              <a:tabLst>
                <a:tab algn="l" pos="0"/>
              </a:tabLst>
            </a:pPr>
            <a:r>
              <a:rPr b="0" i="1" lang="de-AT" sz="2200" spc="-1" strike="noStrike">
                <a:solidFill>
                  <a:schemeClr val="dk1"/>
                </a:solidFill>
                <a:highlight>
                  <a:srgbClr val="ffffff"/>
                </a:highlight>
                <a:latin typeface="Arial"/>
                <a:ea typeface="Arial"/>
              </a:rPr>
              <a:t>Sic enim </a:t>
            </a:r>
            <a:r>
              <a:rPr b="1" i="1" lang="de-AT" sz="2200" spc="-1" strike="noStrike">
                <a:solidFill>
                  <a:srgbClr val="ff0000"/>
                </a:solidFill>
                <a:highlight>
                  <a:srgbClr val="ffffff"/>
                </a:highlight>
                <a:latin typeface="Arial"/>
                <a:ea typeface="Arial"/>
              </a:rPr>
              <a:t>aequitatis libra</a:t>
            </a:r>
            <a:r>
              <a:rPr b="0" i="1" lang="de-AT" sz="2200" spc="-1" strike="noStrike">
                <a:solidFill>
                  <a:schemeClr val="dk1"/>
                </a:solidFill>
                <a:highlight>
                  <a:srgbClr val="ffffff"/>
                </a:highlight>
                <a:latin typeface="Arial"/>
                <a:ea typeface="Arial"/>
              </a:rPr>
              <a:t> servabitur, si auxilium largiamur imparibus et metum nostri pro parvulis insolentibus opponamus </a:t>
            </a:r>
            <a:endParaRPr b="0" lang="hu-HU" sz="2200" spc="-1" strike="noStrike">
              <a:solidFill>
                <a:srgbClr val="000000"/>
              </a:solidFill>
              <a:latin typeface="Arial"/>
            </a:endParaRPr>
          </a:p>
          <a:p>
            <a:pPr>
              <a:lnSpc>
                <a:spcPct val="115000"/>
              </a:lnSpc>
              <a:tabLst>
                <a:tab algn="l" pos="0"/>
              </a:tabLst>
            </a:pPr>
            <a:endParaRPr b="0" lang="hu-HU" sz="2200" spc="-1" strike="noStrike">
              <a:solidFill>
                <a:srgbClr val="000000"/>
              </a:solidFill>
              <a:latin typeface="Arial"/>
            </a:endParaRPr>
          </a:p>
          <a:p>
            <a:pPr>
              <a:lnSpc>
                <a:spcPct val="115000"/>
              </a:lnSpc>
              <a:tabLst>
                <a:tab algn="l" pos="0"/>
              </a:tabLst>
            </a:pPr>
            <a:endParaRPr b="0" lang="hu-HU" sz="2200" spc="-1" strike="noStrike">
              <a:solidFill>
                <a:srgbClr val="000000"/>
              </a:solidFill>
              <a:latin typeface="Arial"/>
            </a:endParaRPr>
          </a:p>
          <a:p>
            <a:pPr>
              <a:lnSpc>
                <a:spcPct val="115000"/>
              </a:lnSpc>
              <a:tabLst>
                <a:tab algn="l" pos="0"/>
              </a:tabLst>
            </a:pPr>
            <a:r>
              <a:rPr b="1" lang="de-AT" sz="2200" spc="-1" strike="noStrike">
                <a:solidFill>
                  <a:schemeClr val="dk1"/>
                </a:solidFill>
                <a:highlight>
                  <a:srgbClr val="ffffff"/>
                </a:highlight>
                <a:latin typeface="Arial"/>
                <a:ea typeface="Arial"/>
              </a:rPr>
              <a:t>1085, Manegoldus, </a:t>
            </a:r>
            <a:r>
              <a:rPr b="1" lang="de-AT" sz="2200" spc="-1" strike="noStrike">
                <a:solidFill>
                  <a:schemeClr val="dk1"/>
                </a:solidFill>
                <a:latin typeface="Arial"/>
                <a:ea typeface="Arial"/>
              </a:rPr>
              <a:t>Liber ad Gebehardum (Karlsruhe, Badische Landesbibliothek, Cod. Rastatt 27)</a:t>
            </a:r>
            <a:br>
              <a:rPr sz="2200"/>
            </a:br>
            <a:endParaRPr b="0" lang="hu-HU" sz="2200" spc="-1" strike="noStrike">
              <a:solidFill>
                <a:srgbClr val="000000"/>
              </a:solidFill>
              <a:latin typeface="Arial"/>
            </a:endParaRPr>
          </a:p>
          <a:p>
            <a:pPr marL="457200" indent="-368280">
              <a:lnSpc>
                <a:spcPct val="115000"/>
              </a:lnSpc>
              <a:buClr>
                <a:srgbClr val="000000"/>
              </a:buClr>
              <a:buFont typeface="Arial"/>
              <a:buAutoNum type="arabicPeriod"/>
              <a:tabLst>
                <a:tab algn="l" pos="0"/>
              </a:tabLst>
            </a:pPr>
            <a:r>
              <a:rPr b="0" i="1" lang="de-AT" sz="2200" spc="-1" strike="noStrike">
                <a:solidFill>
                  <a:schemeClr val="dk1"/>
                </a:solidFill>
                <a:highlight>
                  <a:srgbClr val="ffffff"/>
                </a:highlight>
                <a:latin typeface="Arial"/>
                <a:ea typeface="Arial"/>
              </a:rPr>
              <a:t>Omnes debet gubernare, maiore gratia virtutum super ceteros debeat splendere, traditam sibi </a:t>
            </a:r>
            <a:r>
              <a:rPr b="1" i="1" lang="de-AT" sz="2200" spc="-1" strike="noStrike">
                <a:solidFill>
                  <a:schemeClr val="dk1"/>
                </a:solidFill>
                <a:highlight>
                  <a:srgbClr val="ffffff"/>
                </a:highlight>
                <a:latin typeface="Arial"/>
                <a:ea typeface="Arial"/>
              </a:rPr>
              <a:t>potestatem</a:t>
            </a:r>
            <a:r>
              <a:rPr b="0" i="1" lang="de-AT" sz="2200" spc="-1" strike="noStrike">
                <a:solidFill>
                  <a:schemeClr val="dk1"/>
                </a:solidFill>
                <a:highlight>
                  <a:srgbClr val="ffffff"/>
                </a:highlight>
                <a:latin typeface="Arial"/>
                <a:ea typeface="Arial"/>
              </a:rPr>
              <a:t> summo </a:t>
            </a:r>
            <a:r>
              <a:rPr b="1" i="1" lang="de-AT" sz="2200" spc="-1" strike="noStrike">
                <a:solidFill>
                  <a:srgbClr val="ff0000"/>
                </a:solidFill>
                <a:highlight>
                  <a:srgbClr val="ffffff"/>
                </a:highlight>
                <a:latin typeface="Arial"/>
                <a:ea typeface="Arial"/>
              </a:rPr>
              <a:t>equitatis libramine</a:t>
            </a:r>
            <a:r>
              <a:rPr b="0" i="1" lang="de-AT" sz="2200" spc="-1" strike="noStrike">
                <a:solidFill>
                  <a:schemeClr val="dk1"/>
                </a:solidFill>
                <a:highlight>
                  <a:srgbClr val="ffffff"/>
                </a:highlight>
                <a:latin typeface="Arial"/>
                <a:ea typeface="Arial"/>
              </a:rPr>
              <a:t> studeat administrare </a:t>
            </a:r>
            <a:endParaRPr b="0" lang="hu-HU" sz="2200" spc="-1" strike="noStrike">
              <a:solidFill>
                <a:srgbClr val="000000"/>
              </a:solidFill>
              <a:latin typeface="Arial"/>
            </a:endParaRPr>
          </a:p>
        </p:txBody>
      </p:sp>
      <p:sp>
        <p:nvSpPr>
          <p:cNvPr id="113" name="Google Shape;179;p27"/>
          <p:cNvSpPr/>
          <p:nvPr/>
        </p:nvSpPr>
        <p:spPr>
          <a:xfrm>
            <a:off x="330480" y="9026280"/>
            <a:ext cx="12431520" cy="39600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Secondary source: Juhász Csaba: A felszabadító oklevelek arengái In Micae Mediaevales iv. 2015: Budapest. 97-105.</a:t>
            </a:r>
            <a:endParaRPr b="0" lang="hu-HU"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title"/>
          </p:nvPr>
        </p:nvSpPr>
        <p:spPr>
          <a:xfrm>
            <a:off x="1363680" y="3715920"/>
            <a:ext cx="14612760" cy="3135960"/>
          </a:xfrm>
          <a:prstGeom prst="rect">
            <a:avLst/>
          </a:prstGeom>
          <a:noFill/>
          <a:ln w="0">
            <a:noFill/>
          </a:ln>
        </p:spPr>
        <p:txBody>
          <a:bodyPr lIns="91440" rIns="91440" tIns="45720" bIns="45720" anchor="t">
            <a:noAutofit/>
          </a:bodyPr>
          <a:p>
            <a:pPr indent="0" algn="ctr">
              <a:lnSpc>
                <a:spcPct val="90000"/>
              </a:lnSpc>
              <a:buNone/>
              <a:tabLst>
                <a:tab algn="l" pos="0"/>
              </a:tabLst>
            </a:pPr>
            <a:r>
              <a:rPr b="1" lang="de-AT" sz="10000" spc="-1" strike="noStrike">
                <a:solidFill>
                  <a:srgbClr val="000000"/>
                </a:solidFill>
                <a:latin typeface="Helvetica Neue"/>
                <a:ea typeface="Helvetica Neue"/>
              </a:rPr>
              <a:t>HOW?</a:t>
            </a:r>
            <a:endParaRPr b="0" lang="hu-HU" sz="10000" spc="-1" strike="noStrike">
              <a:solidFill>
                <a:srgbClr val="000000"/>
              </a:solidFill>
              <a:latin typeface="Arial"/>
            </a:endParaRPr>
          </a:p>
          <a:p>
            <a:pPr indent="0" algn="ctr">
              <a:lnSpc>
                <a:spcPct val="90000"/>
              </a:lnSpc>
              <a:buNone/>
              <a:tabLst>
                <a:tab algn="l" pos="0"/>
              </a:tabLst>
            </a:pPr>
            <a:r>
              <a:rPr b="1" lang="de-AT" sz="2300" spc="-1" strike="noStrike">
                <a:solidFill>
                  <a:srgbClr val="000000"/>
                </a:solidFill>
                <a:latin typeface="Helvetica Neue"/>
                <a:ea typeface="Helvetica Neue"/>
              </a:rPr>
              <a:t>D04/D4TR_STYLO_S3_Text_reuse_analytics_with_minihash.ipynb</a:t>
            </a:r>
            <a:endParaRPr b="0" lang="hu-HU"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pic>
        <p:nvPicPr>
          <p:cNvPr id="115" name="Google Shape;241;p36" descr=""/>
          <p:cNvPicPr/>
          <p:nvPr/>
        </p:nvPicPr>
        <p:blipFill>
          <a:blip r:embed="rId1"/>
          <a:stretch/>
        </p:blipFill>
        <p:spPr>
          <a:xfrm>
            <a:off x="317160" y="-126360"/>
            <a:ext cx="7309800" cy="8802360"/>
          </a:xfrm>
          <a:prstGeom prst="rect">
            <a:avLst/>
          </a:prstGeom>
          <a:ln w="0">
            <a:noFill/>
          </a:ln>
        </p:spPr>
      </p:pic>
      <p:sp>
        <p:nvSpPr>
          <p:cNvPr id="116"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Results</a:t>
            </a:r>
            <a:endParaRPr b="0" lang="hu-HU" sz="6600" spc="-1" strike="noStrike">
              <a:solidFill>
                <a:srgbClr val="000000"/>
              </a:solidFill>
              <a:latin typeface="Arial"/>
            </a:endParaRPr>
          </a:p>
          <a:p>
            <a:pPr indent="0">
              <a:lnSpc>
                <a:spcPct val="90000"/>
              </a:lnSpc>
              <a:buNone/>
              <a:tabLst>
                <a:tab algn="l" pos="0"/>
              </a:tabLst>
            </a:pPr>
            <a:endParaRPr b="0" lang="hu-HU" sz="6600" spc="-1" strike="noStrike">
              <a:solidFill>
                <a:srgbClr val="000000"/>
              </a:solidFill>
              <a:latin typeface="Arial"/>
            </a:endParaRPr>
          </a:p>
        </p:txBody>
      </p:sp>
      <p:sp>
        <p:nvSpPr>
          <p:cNvPr id="117" name="Google Shape;243;p 1"/>
          <p:cNvSpPr/>
          <p:nvPr/>
        </p:nvSpPr>
        <p:spPr>
          <a:xfrm>
            <a:off x="1443960" y="3314520"/>
            <a:ext cx="7054920" cy="2869200"/>
          </a:xfrm>
          <a:prstGeom prst="rect">
            <a:avLst/>
          </a:prstGeom>
          <a:noFill/>
          <a:ln w="0">
            <a:noFill/>
          </a:ln>
        </p:spPr>
        <p:style>
          <a:lnRef idx="0"/>
          <a:fillRef idx="0"/>
          <a:effectRef idx="0"/>
          <a:fontRef idx="minor"/>
        </p:style>
        <p:txBody>
          <a:bodyPr tIns="91440" bIns="91440" anchor="t">
            <a:noAutofit/>
          </a:bodyPr>
          <a:p>
            <a:pPr>
              <a:lnSpc>
                <a:spcPct val="90000"/>
              </a:lnSpc>
              <a:tabLst>
                <a:tab algn="l" pos="0"/>
              </a:tabLst>
            </a:pPr>
            <a:r>
              <a:rPr b="1" lang="de-AT" sz="2700" spc="-1" strike="noStrike">
                <a:solidFill>
                  <a:srgbClr val="222222"/>
                </a:solidFill>
                <a:highlight>
                  <a:srgbClr val="ffffff"/>
                </a:highlight>
                <a:latin typeface="Helvetica Neue"/>
                <a:ea typeface="Helvetica Neue"/>
              </a:rPr>
              <a:t>Iustis petentium desideriis</a:t>
            </a:r>
            <a:endParaRPr b="0" lang="hu-HU" sz="2700" spc="-1" strike="noStrike">
              <a:solidFill>
                <a:srgbClr val="000000"/>
              </a:solidFill>
              <a:latin typeface="Arial"/>
            </a:endParaRPr>
          </a:p>
        </p:txBody>
      </p:sp>
      <p:sp>
        <p:nvSpPr>
          <p:cNvPr id="118" name="Google Shape;244;p 1"/>
          <p:cNvSpPr/>
          <p:nvPr/>
        </p:nvSpPr>
        <p:spPr>
          <a:xfrm>
            <a:off x="7516080" y="207720"/>
            <a:ext cx="9536040" cy="8134200"/>
          </a:xfrm>
          <a:prstGeom prst="rect">
            <a:avLst/>
          </a:prstGeom>
          <a:noFill/>
          <a:ln w="0">
            <a:noFill/>
          </a:ln>
        </p:spPr>
        <p:style>
          <a:lnRef idx="0"/>
          <a:fillRef idx="0"/>
          <a:effectRef idx="0"/>
          <a:fontRef idx="minor"/>
        </p:style>
        <p:txBody>
          <a:bodyPr tIns="91440" bIns="91440" anchor="t">
            <a:noAutofit/>
          </a:bodyPr>
          <a:p>
            <a:pPr marL="457200">
              <a:lnSpc>
                <a:spcPct val="115000"/>
              </a:lnSpc>
              <a:spcBef>
                <a:spcPts val="201"/>
              </a:spcBef>
              <a:tabLst>
                <a:tab algn="l" pos="0"/>
              </a:tabLst>
            </a:pPr>
            <a:r>
              <a:rPr b="1" lang="de-AT" sz="2300" spc="-1" strike="noStrike">
                <a:solidFill>
                  <a:srgbClr val="17191c"/>
                </a:solidFill>
                <a:highlight>
                  <a:srgbClr val="ffffff"/>
                </a:highlight>
                <a:latin typeface="Arial"/>
                <a:ea typeface="Arial"/>
              </a:rPr>
              <a:t>1186-00-00, Pannonhalma (National Archive of Hungary Diplomatic Photocollection 208, Nr. 291)</a:t>
            </a:r>
            <a:endParaRPr b="0" lang="hu-HU" sz="2300" spc="-1" strike="noStrike">
              <a:solidFill>
                <a:srgbClr val="000000"/>
              </a:solidFill>
              <a:latin typeface="Arial"/>
            </a:endParaRPr>
          </a:p>
          <a:p>
            <a:pPr marL="457200" indent="-374760">
              <a:lnSpc>
                <a:spcPct val="115000"/>
              </a:lnSpc>
              <a:buClr>
                <a:srgbClr val="000000"/>
              </a:buClr>
              <a:buFont typeface="Arial"/>
              <a:buAutoNum type="arabicPeriod"/>
              <a:tabLst>
                <a:tab algn="l" pos="0"/>
              </a:tabLst>
            </a:pPr>
            <a:r>
              <a:rPr b="1" i="1" lang="de-AT" sz="2300" spc="-1" strike="noStrike">
                <a:solidFill>
                  <a:schemeClr val="dk1"/>
                </a:solidFill>
                <a:highlight>
                  <a:srgbClr val="ffffff"/>
                </a:highlight>
                <a:latin typeface="Arial"/>
                <a:ea typeface="Arial"/>
              </a:rPr>
              <a:t>Iustis petentium desideriis</a:t>
            </a:r>
            <a:r>
              <a:rPr b="0" i="1" lang="de-AT" sz="2300" spc="-1" strike="noStrike">
                <a:solidFill>
                  <a:schemeClr val="dk1"/>
                </a:solidFill>
                <a:highlight>
                  <a:srgbClr val="ffffff"/>
                </a:highlight>
                <a:latin typeface="Arial"/>
                <a:ea typeface="Arial"/>
              </a:rPr>
              <a:t> </a:t>
            </a:r>
            <a:r>
              <a:rPr b="1" i="1" lang="de-AT" sz="2300" spc="-1" strike="noStrike">
                <a:solidFill>
                  <a:schemeClr val="dk1"/>
                </a:solidFill>
                <a:highlight>
                  <a:srgbClr val="ffffff"/>
                </a:highlight>
                <a:latin typeface="Arial"/>
                <a:ea typeface="Arial"/>
              </a:rPr>
              <a:t>facilem</a:t>
            </a:r>
            <a:r>
              <a:rPr b="0" i="1" lang="de-AT" sz="2300" spc="-1" strike="noStrike">
                <a:solidFill>
                  <a:schemeClr val="dk1"/>
                </a:solidFill>
                <a:highlight>
                  <a:srgbClr val="ffffff"/>
                </a:highlight>
                <a:latin typeface="Arial"/>
                <a:ea typeface="Arial"/>
              </a:rPr>
              <a:t> nos decet adhibere </a:t>
            </a:r>
            <a:r>
              <a:rPr b="1" i="1" lang="de-AT" sz="2300" spc="-1" strike="noStrike">
                <a:solidFill>
                  <a:schemeClr val="dk1"/>
                </a:solidFill>
                <a:highlight>
                  <a:srgbClr val="ffffff"/>
                </a:highlight>
                <a:latin typeface="Arial"/>
                <a:ea typeface="Arial"/>
              </a:rPr>
              <a:t>consensum</a:t>
            </a:r>
            <a:r>
              <a:rPr b="0" i="1" lang="de-AT" sz="2300" spc="-1" strike="noStrike">
                <a:solidFill>
                  <a:schemeClr val="dk1"/>
                </a:solidFill>
                <a:highlight>
                  <a:srgbClr val="ffffff"/>
                </a:highlight>
                <a:latin typeface="Arial"/>
                <a:ea typeface="Arial"/>
              </a:rPr>
              <a:t>, et vota, quibus </a:t>
            </a:r>
            <a:r>
              <a:rPr b="1" i="1" lang="de-AT" sz="2300" spc="-1" strike="noStrike">
                <a:solidFill>
                  <a:srgbClr val="ff0000"/>
                </a:solidFill>
                <a:highlight>
                  <a:srgbClr val="ffffff"/>
                </a:highlight>
                <a:latin typeface="Arial"/>
                <a:ea typeface="Arial"/>
              </a:rPr>
              <a:t>aequitatis libra</a:t>
            </a:r>
            <a:r>
              <a:rPr b="0" i="1" lang="de-AT" sz="2300" spc="-1" strike="noStrike">
                <a:solidFill>
                  <a:schemeClr val="dk1"/>
                </a:solidFill>
                <a:highlight>
                  <a:srgbClr val="ffffff"/>
                </a:highlight>
                <a:latin typeface="Arial"/>
                <a:ea typeface="Arial"/>
              </a:rPr>
              <a:t> consentit, efficaci sunt prosecutione complenda</a:t>
            </a:r>
            <a:endParaRPr b="0" lang="hu-HU" sz="2300" spc="-1" strike="noStrike">
              <a:solidFill>
                <a:srgbClr val="000000"/>
              </a:solidFill>
              <a:latin typeface="Arial"/>
            </a:endParaRPr>
          </a:p>
          <a:p>
            <a:pPr marL="457200">
              <a:lnSpc>
                <a:spcPct val="115000"/>
              </a:lnSpc>
              <a:spcBef>
                <a:spcPts val="201"/>
              </a:spcBef>
              <a:tabLst>
                <a:tab algn="l" pos="0"/>
              </a:tabLst>
            </a:pPr>
            <a:r>
              <a:rPr b="1" lang="de-AT" sz="2300" spc="-1" strike="noStrike">
                <a:solidFill>
                  <a:srgbClr val="17191c"/>
                </a:solidFill>
                <a:highlight>
                  <a:srgbClr val="ffffff"/>
                </a:highlight>
                <a:latin typeface="Arial"/>
                <a:ea typeface="Arial"/>
              </a:rPr>
              <a:t>1294-00-00, Weszprimensis (Codex Diplomaticus (Fejér) VI/1, Nr. 38)</a:t>
            </a:r>
            <a:endParaRPr b="0" lang="hu-HU" sz="2300" spc="-1" strike="noStrike">
              <a:solidFill>
                <a:srgbClr val="000000"/>
              </a:solidFill>
              <a:latin typeface="Arial"/>
            </a:endParaRPr>
          </a:p>
          <a:p>
            <a:pPr marL="457200" indent="-374760">
              <a:lnSpc>
                <a:spcPct val="115000"/>
              </a:lnSpc>
              <a:buClr>
                <a:srgbClr val="000000"/>
              </a:buClr>
              <a:buFont typeface="Arial"/>
              <a:buAutoNum type="arabicPeriod"/>
              <a:tabLst>
                <a:tab algn="l" pos="0"/>
              </a:tabLst>
            </a:pPr>
            <a:r>
              <a:rPr b="1" i="1" lang="de-AT" sz="2300" spc="-1" strike="noStrike">
                <a:solidFill>
                  <a:schemeClr val="dk1"/>
                </a:solidFill>
                <a:highlight>
                  <a:srgbClr val="ffffff"/>
                </a:highlight>
                <a:latin typeface="Arial"/>
                <a:ea typeface="Arial"/>
              </a:rPr>
              <a:t>Iustis petentium desideriis</a:t>
            </a:r>
            <a:r>
              <a:rPr b="0" i="1" lang="de-AT" sz="2300" spc="-1" strike="noStrike">
                <a:solidFill>
                  <a:schemeClr val="dk1"/>
                </a:solidFill>
                <a:highlight>
                  <a:srgbClr val="ffffff"/>
                </a:highlight>
                <a:latin typeface="Arial"/>
                <a:ea typeface="Arial"/>
              </a:rPr>
              <a:t> dignum est nos </a:t>
            </a:r>
            <a:r>
              <a:rPr b="1" i="1" lang="de-AT" sz="2300" spc="-1" strike="noStrike">
                <a:solidFill>
                  <a:schemeClr val="dk1"/>
                </a:solidFill>
                <a:highlight>
                  <a:srgbClr val="ffffff"/>
                </a:highlight>
                <a:latin typeface="Arial"/>
                <a:ea typeface="Arial"/>
              </a:rPr>
              <a:t>facilem</a:t>
            </a:r>
            <a:r>
              <a:rPr b="0" i="1" lang="de-AT" sz="2300" spc="-1" strike="noStrike">
                <a:solidFill>
                  <a:schemeClr val="dk1"/>
                </a:solidFill>
                <a:highlight>
                  <a:srgbClr val="ffffff"/>
                </a:highlight>
                <a:latin typeface="Arial"/>
                <a:ea typeface="Arial"/>
              </a:rPr>
              <a:t> praebere </a:t>
            </a:r>
            <a:r>
              <a:rPr b="1" i="1" lang="de-AT" sz="2300" spc="-1" strike="noStrike">
                <a:solidFill>
                  <a:schemeClr val="dk1"/>
                </a:solidFill>
                <a:highlight>
                  <a:srgbClr val="ffffff"/>
                </a:highlight>
                <a:latin typeface="Arial"/>
                <a:ea typeface="Arial"/>
              </a:rPr>
              <a:t>consensum</a:t>
            </a:r>
            <a:r>
              <a:rPr b="0" i="1" lang="de-AT" sz="2300" spc="-1" strike="noStrike">
                <a:solidFill>
                  <a:schemeClr val="dk1"/>
                </a:solidFill>
                <a:highlight>
                  <a:srgbClr val="ffffff"/>
                </a:highlight>
                <a:latin typeface="Arial"/>
                <a:ea typeface="Arial"/>
              </a:rPr>
              <a:t>, et vota, quae a </a:t>
            </a:r>
            <a:r>
              <a:rPr b="1" i="1" lang="de-AT" sz="2300" spc="-1" strike="noStrike">
                <a:solidFill>
                  <a:srgbClr val="ff0000"/>
                </a:solidFill>
                <a:highlight>
                  <a:srgbClr val="ffffff"/>
                </a:highlight>
                <a:latin typeface="Arial"/>
                <a:ea typeface="Arial"/>
              </a:rPr>
              <a:t>rationis</a:t>
            </a:r>
            <a:r>
              <a:rPr b="0" i="1" lang="de-AT" sz="2300" spc="-1" strike="noStrike">
                <a:solidFill>
                  <a:schemeClr val="dk1"/>
                </a:solidFill>
                <a:highlight>
                  <a:srgbClr val="ffffff"/>
                </a:highlight>
                <a:latin typeface="Arial"/>
                <a:ea typeface="Arial"/>
              </a:rPr>
              <a:t> tramite non discordant, effectu prosequente complere </a:t>
            </a:r>
            <a:endParaRPr b="0" lang="hu-HU" sz="2300" spc="-1" strike="noStrike">
              <a:solidFill>
                <a:srgbClr val="000000"/>
              </a:solidFill>
              <a:latin typeface="Arial"/>
            </a:endParaRPr>
          </a:p>
          <a:p>
            <a:pPr>
              <a:lnSpc>
                <a:spcPct val="115000"/>
              </a:lnSpc>
              <a:tabLst>
                <a:tab algn="l" pos="0"/>
              </a:tabLst>
            </a:pPr>
            <a:r>
              <a:rPr b="1" lang="de-AT" sz="2200" spc="-1" strike="noStrike">
                <a:solidFill>
                  <a:schemeClr val="dk1"/>
                </a:solidFill>
                <a:highlight>
                  <a:srgbClr val="ffffff"/>
                </a:highlight>
                <a:latin typeface="Arial"/>
                <a:ea typeface="Arial"/>
              </a:rPr>
              <a:t>6th century, Ravenna. Cassiodori Senatoris Variae. MGH Auct. ant. 12</a:t>
            </a:r>
            <a:endParaRPr b="0" lang="hu-HU" sz="2200" spc="-1" strike="noStrike">
              <a:solidFill>
                <a:srgbClr val="000000"/>
              </a:solidFill>
              <a:latin typeface="Arial"/>
            </a:endParaRPr>
          </a:p>
          <a:p>
            <a:pPr marL="457200" indent="-368280">
              <a:lnSpc>
                <a:spcPct val="115000"/>
              </a:lnSpc>
              <a:buClr>
                <a:srgbClr val="000000"/>
              </a:buClr>
              <a:buFont typeface="Arial"/>
              <a:buAutoNum type="arabicPeriod"/>
              <a:tabLst>
                <a:tab algn="l" pos="0"/>
              </a:tabLst>
            </a:pPr>
            <a:r>
              <a:rPr b="0" i="1" lang="de-AT" sz="2200" spc="-1" strike="noStrike">
                <a:solidFill>
                  <a:schemeClr val="dk1"/>
                </a:solidFill>
                <a:highlight>
                  <a:srgbClr val="ffffff"/>
                </a:highlight>
                <a:latin typeface="Arial"/>
                <a:ea typeface="Arial"/>
              </a:rPr>
              <a:t>Sic enim </a:t>
            </a:r>
            <a:r>
              <a:rPr b="1" i="1" lang="de-AT" sz="2200" spc="-1" strike="noStrike">
                <a:solidFill>
                  <a:srgbClr val="ff0000"/>
                </a:solidFill>
                <a:highlight>
                  <a:srgbClr val="ffffff"/>
                </a:highlight>
                <a:latin typeface="Arial"/>
                <a:ea typeface="Arial"/>
              </a:rPr>
              <a:t>aequitatis libra</a:t>
            </a:r>
            <a:r>
              <a:rPr b="0" i="1" lang="de-AT" sz="2200" spc="-1" strike="noStrike">
                <a:solidFill>
                  <a:schemeClr val="dk1"/>
                </a:solidFill>
                <a:highlight>
                  <a:srgbClr val="ffffff"/>
                </a:highlight>
                <a:latin typeface="Arial"/>
                <a:ea typeface="Arial"/>
              </a:rPr>
              <a:t> servabitur, si auxilium largiamur imparibus et metum nostri pro parvulis insolentibus opponamus </a:t>
            </a:r>
            <a:endParaRPr b="0" lang="hu-HU" sz="2200" spc="-1" strike="noStrike">
              <a:solidFill>
                <a:srgbClr val="000000"/>
              </a:solidFill>
              <a:latin typeface="Arial"/>
            </a:endParaRPr>
          </a:p>
          <a:p>
            <a:pPr>
              <a:lnSpc>
                <a:spcPct val="115000"/>
              </a:lnSpc>
              <a:tabLst>
                <a:tab algn="l" pos="0"/>
              </a:tabLst>
            </a:pPr>
            <a:r>
              <a:rPr b="1" lang="de-AT" sz="2200" spc="-1" strike="noStrike">
                <a:solidFill>
                  <a:schemeClr val="dk1"/>
                </a:solidFill>
                <a:highlight>
                  <a:srgbClr val="ffffff"/>
                </a:highlight>
                <a:latin typeface="Arial"/>
                <a:ea typeface="Arial"/>
              </a:rPr>
              <a:t>1085, Manegoldus, </a:t>
            </a:r>
            <a:r>
              <a:rPr b="1" lang="de-AT" sz="2200" spc="-1" strike="noStrike">
                <a:solidFill>
                  <a:schemeClr val="dk1"/>
                </a:solidFill>
                <a:latin typeface="Arial"/>
                <a:ea typeface="Arial"/>
              </a:rPr>
              <a:t>Liber ad Gebehardum (Karlsruhe, Badische Landesbibliothek, Cod. Rastatt 27)</a:t>
            </a:r>
            <a:endParaRPr b="0" lang="hu-HU" sz="2200" spc="-1" strike="noStrike">
              <a:solidFill>
                <a:srgbClr val="000000"/>
              </a:solidFill>
              <a:latin typeface="Arial"/>
            </a:endParaRPr>
          </a:p>
          <a:p>
            <a:pPr marL="457200" indent="-368280">
              <a:lnSpc>
                <a:spcPct val="115000"/>
              </a:lnSpc>
              <a:buClr>
                <a:srgbClr val="000000"/>
              </a:buClr>
              <a:buFont typeface="Arial"/>
              <a:buAutoNum type="arabicPeriod"/>
              <a:tabLst>
                <a:tab algn="l" pos="0"/>
              </a:tabLst>
            </a:pPr>
            <a:r>
              <a:rPr b="0" i="1" lang="de-AT" sz="2200" spc="-1" strike="noStrike">
                <a:solidFill>
                  <a:schemeClr val="dk1"/>
                </a:solidFill>
                <a:highlight>
                  <a:srgbClr val="ffffff"/>
                </a:highlight>
                <a:latin typeface="Arial"/>
                <a:ea typeface="Arial"/>
              </a:rPr>
              <a:t>Omnes debet gubernare, maiore gratia virtutum super ceteros debeat splendere, traditam sibi </a:t>
            </a:r>
            <a:r>
              <a:rPr b="1" i="1" lang="de-AT" sz="2200" spc="-1" strike="noStrike">
                <a:solidFill>
                  <a:schemeClr val="dk1"/>
                </a:solidFill>
                <a:highlight>
                  <a:srgbClr val="ffffff"/>
                </a:highlight>
                <a:latin typeface="Arial"/>
                <a:ea typeface="Arial"/>
              </a:rPr>
              <a:t>potestatem</a:t>
            </a:r>
            <a:r>
              <a:rPr b="0" i="1" lang="de-AT" sz="2200" spc="-1" strike="noStrike">
                <a:solidFill>
                  <a:schemeClr val="dk1"/>
                </a:solidFill>
                <a:highlight>
                  <a:srgbClr val="ffffff"/>
                </a:highlight>
                <a:latin typeface="Arial"/>
                <a:ea typeface="Arial"/>
              </a:rPr>
              <a:t> summo </a:t>
            </a:r>
            <a:r>
              <a:rPr b="1" i="1" lang="de-AT" sz="2200" spc="-1" strike="noStrike">
                <a:solidFill>
                  <a:schemeClr val="dk1"/>
                </a:solidFill>
                <a:highlight>
                  <a:srgbClr val="ffffff"/>
                </a:highlight>
                <a:latin typeface="Arial"/>
                <a:ea typeface="Arial"/>
              </a:rPr>
              <a:t>equitatis libramine</a:t>
            </a:r>
            <a:r>
              <a:rPr b="0" i="1" lang="de-AT" sz="2200" spc="-1" strike="noStrike">
                <a:solidFill>
                  <a:schemeClr val="dk1"/>
                </a:solidFill>
                <a:highlight>
                  <a:srgbClr val="ffffff"/>
                </a:highlight>
                <a:latin typeface="Arial"/>
                <a:ea typeface="Arial"/>
              </a:rPr>
              <a:t> studeat administrare </a:t>
            </a:r>
            <a:endParaRPr b="0" lang="hu-HU" sz="2200" spc="-1" strike="noStrike">
              <a:solidFill>
                <a:srgbClr val="000000"/>
              </a:solidFill>
              <a:latin typeface="Arial"/>
            </a:endParaRPr>
          </a:p>
        </p:txBody>
      </p:sp>
      <p:sp>
        <p:nvSpPr>
          <p:cNvPr id="119" name="Google Shape;245;p 1"/>
          <p:cNvSpPr/>
          <p:nvPr/>
        </p:nvSpPr>
        <p:spPr>
          <a:xfrm>
            <a:off x="10853640" y="7491600"/>
            <a:ext cx="6198480" cy="167688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0" lang="de-AT" sz="1400" spc="-1" strike="noStrike">
                <a:solidFill>
                  <a:srgbClr val="000000"/>
                </a:solidFill>
                <a:latin typeface="Arial"/>
                <a:ea typeface="Arial"/>
              </a:rPr>
              <a:t>"similarity": 0.9189261198043823,</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"text1_filename": "DF208291.txt",</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"text1_text": "et vota quibus aequitatis libra",</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"text1_window_start": 8,</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"text2_filename": "Variae.txt",</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"text2_text": "Sic enim aequitatis libra servabitur,",</a:t>
            </a:r>
            <a:endParaRPr b="0" lang="hu-HU" sz="1400" spc="-1" strike="noStrike">
              <a:solidFill>
                <a:srgbClr val="000000"/>
              </a:solidFill>
              <a:latin typeface="Arial"/>
            </a:endParaRPr>
          </a:p>
          <a:p>
            <a:pPr>
              <a:lnSpc>
                <a:spcPct val="100000"/>
              </a:lnSpc>
              <a:tabLst>
                <a:tab algn="l" pos="0"/>
              </a:tabLst>
            </a:pPr>
            <a:r>
              <a:rPr b="0" lang="de-AT" sz="1400" spc="-1" strike="noStrike">
                <a:solidFill>
                  <a:srgbClr val="000000"/>
                </a:solidFill>
                <a:latin typeface="Arial"/>
                <a:ea typeface="Arial"/>
              </a:rPr>
              <a:t>    </a:t>
            </a:r>
            <a:r>
              <a:rPr b="0" lang="de-AT" sz="1400" spc="-1" strike="noStrike">
                <a:solidFill>
                  <a:srgbClr val="000000"/>
                </a:solidFill>
                <a:latin typeface="Arial"/>
                <a:ea typeface="Arial"/>
              </a:rPr>
              <a:t>	</a:t>
            </a:r>
            <a:r>
              <a:rPr b="0" lang="de-AT" sz="1400" spc="-1" strike="noStrike">
                <a:solidFill>
                  <a:srgbClr val="000000"/>
                </a:solidFill>
                <a:latin typeface="Arial"/>
                <a:ea typeface="Arial"/>
              </a:rPr>
              <a:t>"text2_window_start": 0</a:t>
            </a:r>
            <a:endParaRPr b="0" lang="hu-HU"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1346040" y="1947960"/>
            <a:ext cx="1239228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000000"/>
                </a:solidFill>
                <a:latin typeface="Arial"/>
                <a:ea typeface="Arial"/>
              </a:rPr>
              <a:t>Thank you!</a:t>
            </a:r>
            <a:endParaRPr b="0" lang="hu-HU" sz="6600" spc="-1" strike="noStrike">
              <a:solidFill>
                <a:srgbClr val="000000"/>
              </a:solidFill>
              <a:latin typeface="Arial"/>
            </a:endParaRPr>
          </a:p>
          <a:p>
            <a:pPr indent="0">
              <a:lnSpc>
                <a:spcPct val="90000"/>
              </a:lnSpc>
              <a:buNone/>
              <a:tabLst>
                <a:tab algn="l" pos="0"/>
              </a:tabLst>
            </a:pPr>
            <a:r>
              <a:rPr b="1" lang="de-AT" sz="5300" spc="-1" strike="noStrike">
                <a:solidFill>
                  <a:schemeClr val="dk1"/>
                </a:solidFill>
                <a:latin typeface="Arial"/>
                <a:ea typeface="Arial"/>
              </a:rPr>
              <a:t>Questions? Remarks?</a:t>
            </a:r>
            <a:endParaRPr b="0" lang="hu-HU" sz="5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Variations of</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Text-reuse?</a:t>
            </a:r>
            <a:endParaRPr b="0" lang="hu-HU" sz="6600" spc="-1" strike="noStrike">
              <a:solidFill>
                <a:srgbClr val="000000"/>
              </a:solidFill>
              <a:latin typeface="Arial"/>
            </a:endParaRPr>
          </a:p>
        </p:txBody>
      </p:sp>
      <p:sp>
        <p:nvSpPr>
          <p:cNvPr id="62" name="Google Shape;76;p14"/>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A practice of incorporating text from one source into another.</a:t>
            </a:r>
            <a:endParaRPr b="0" lang="hu-HU" sz="2600" spc="-1" strike="noStrike">
              <a:solidFill>
                <a:srgbClr val="000000"/>
              </a:solidFill>
              <a:latin typeface="Arial"/>
            </a:endParaRPr>
          </a:p>
        </p:txBody>
      </p:sp>
      <p:sp>
        <p:nvSpPr>
          <p:cNvPr id="63" name="Google Shape;77;p14"/>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30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3000" spc="-1" strike="noStrike">
                <a:solidFill>
                  <a:schemeClr val="dk1"/>
                </a:solidFill>
                <a:highlight>
                  <a:srgbClr val="ffffff"/>
                </a:highlight>
                <a:latin typeface="Arial"/>
                <a:ea typeface="Arial"/>
              </a:rPr>
              <a:t>Direct Quotation</a:t>
            </a:r>
            <a:br>
              <a:rPr sz="3000"/>
            </a:br>
            <a:r>
              <a:rPr b="1" i="1" lang="de-AT" sz="2100" spc="-1" strike="noStrike">
                <a:solidFill>
                  <a:schemeClr val="dk1"/>
                </a:solidFill>
                <a:highlight>
                  <a:srgbClr val="ffffff"/>
                </a:highlight>
                <a:latin typeface="Arial"/>
                <a:ea typeface="Arial"/>
              </a:rPr>
              <a:t>Direct</a:t>
            </a:r>
            <a:r>
              <a:rPr b="0" i="1" lang="de-AT" sz="2100" spc="-1" strike="noStrike">
                <a:solidFill>
                  <a:schemeClr val="dk1"/>
                </a:solidFill>
                <a:highlight>
                  <a:srgbClr val="ffffff"/>
                </a:highlight>
                <a:latin typeface="Arial"/>
                <a:ea typeface="Arial"/>
              </a:rPr>
              <a:t>ly </a:t>
            </a:r>
            <a:r>
              <a:rPr b="1" i="1" lang="de-AT" sz="2100" spc="-1" strike="noStrike">
                <a:solidFill>
                  <a:schemeClr val="dk1"/>
                </a:solidFill>
                <a:highlight>
                  <a:srgbClr val="ffffff"/>
                </a:highlight>
                <a:latin typeface="Arial"/>
                <a:ea typeface="Arial"/>
              </a:rPr>
              <a:t>copy</a:t>
            </a:r>
            <a:r>
              <a:rPr b="0" i="1" lang="de-AT" sz="2100" spc="-1" strike="noStrike">
                <a:solidFill>
                  <a:schemeClr val="dk1"/>
                </a:solidFill>
                <a:highlight>
                  <a:srgbClr val="ffffff"/>
                </a:highlight>
                <a:latin typeface="Arial"/>
                <a:ea typeface="Arial"/>
              </a:rPr>
              <a:t>ing and pasting text from another source </a:t>
            </a:r>
            <a:endParaRPr b="0" lang="hu-HU" sz="2100" spc="-1" strike="noStrike">
              <a:solidFill>
                <a:srgbClr val="000000"/>
              </a:solidFill>
              <a:latin typeface="Arial"/>
            </a:endParaRPr>
          </a:p>
          <a:p>
            <a:pPr marL="457200">
              <a:lnSpc>
                <a:spcPct val="115000"/>
              </a:lnSpc>
              <a:tabLst>
                <a:tab algn="l" pos="0"/>
              </a:tabLst>
            </a:pPr>
            <a:endParaRPr b="0" lang="hu-HU" sz="21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3000" spc="-1" strike="noStrike">
                <a:solidFill>
                  <a:schemeClr val="dk1"/>
                </a:solidFill>
                <a:highlight>
                  <a:srgbClr val="ffffff"/>
                </a:highlight>
                <a:latin typeface="Arial"/>
                <a:ea typeface="Arial"/>
              </a:rPr>
              <a:t>Paraphrase</a:t>
            </a:r>
            <a:br>
              <a:rPr sz="3000"/>
            </a:br>
            <a:r>
              <a:rPr b="1" i="1" lang="de-AT" sz="2100" spc="-1" strike="noStrike">
                <a:solidFill>
                  <a:schemeClr val="dk1"/>
                </a:solidFill>
                <a:highlight>
                  <a:srgbClr val="ffffff"/>
                </a:highlight>
                <a:latin typeface="Arial"/>
                <a:ea typeface="Arial"/>
              </a:rPr>
              <a:t>Rephrasing</a:t>
            </a:r>
            <a:r>
              <a:rPr b="0" i="1" lang="de-AT" sz="2100" spc="-1" strike="noStrike">
                <a:solidFill>
                  <a:schemeClr val="dk1"/>
                </a:solidFill>
                <a:highlight>
                  <a:srgbClr val="ffffff"/>
                </a:highlight>
                <a:latin typeface="Arial"/>
                <a:ea typeface="Arial"/>
              </a:rPr>
              <a:t> text from another source without significantly altering its meaning or intent.</a:t>
            </a:r>
            <a:br>
              <a:rPr sz="2100"/>
            </a:br>
            <a:r>
              <a:rPr b="0" i="1" lang="de-AT" sz="2100" spc="-1" strike="noStrike">
                <a:solidFill>
                  <a:schemeClr val="dk1"/>
                </a:solidFill>
                <a:highlight>
                  <a:srgbClr val="ffffff"/>
                </a:highlight>
                <a:latin typeface="Arial"/>
              </a:rPr>
              <a:t> </a:t>
            </a:r>
            <a:endParaRPr b="0" lang="hu-HU" sz="2100" spc="-1" strike="noStrike">
              <a:solidFill>
                <a:srgbClr val="000000"/>
              </a:solidFill>
              <a:latin typeface="Arial"/>
            </a:endParaRPr>
          </a:p>
          <a:p>
            <a:pPr marL="457200" indent="-406440">
              <a:lnSpc>
                <a:spcPct val="115000"/>
              </a:lnSpc>
              <a:buClr>
                <a:srgbClr val="000000"/>
              </a:buClr>
              <a:buFont typeface="Arial"/>
              <a:buChar char="●"/>
              <a:tabLst>
                <a:tab algn="l" pos="0"/>
              </a:tabLst>
            </a:pPr>
            <a:r>
              <a:rPr b="0" lang="de-AT" sz="3000" spc="-1" strike="noStrike">
                <a:solidFill>
                  <a:schemeClr val="dk1"/>
                </a:solidFill>
                <a:highlight>
                  <a:srgbClr val="ffffff"/>
                </a:highlight>
                <a:latin typeface="Arial"/>
                <a:ea typeface="Arial"/>
              </a:rPr>
              <a:t>Allusion</a:t>
            </a:r>
            <a:br>
              <a:rPr sz="3000"/>
            </a:br>
            <a:r>
              <a:rPr b="1" i="1" lang="de-AT" sz="2100" spc="-1" strike="noStrike">
                <a:solidFill>
                  <a:schemeClr val="dk1"/>
                </a:solidFill>
                <a:highlight>
                  <a:srgbClr val="ffffff"/>
                </a:highlight>
                <a:latin typeface="Arial"/>
                <a:ea typeface="Arial"/>
              </a:rPr>
              <a:t>Incorporating</a:t>
            </a:r>
            <a:r>
              <a:rPr b="0" i="1" lang="de-AT" sz="2100" spc="-1" strike="noStrike">
                <a:solidFill>
                  <a:schemeClr val="dk1"/>
                </a:solidFill>
                <a:highlight>
                  <a:srgbClr val="ffffff"/>
                </a:highlight>
                <a:latin typeface="Arial"/>
                <a:ea typeface="Arial"/>
              </a:rPr>
              <a:t> phrases, ideas, or </a:t>
            </a:r>
            <a:r>
              <a:rPr b="1" i="1" lang="de-AT" sz="2100" spc="-1" strike="noStrike">
                <a:solidFill>
                  <a:schemeClr val="dk1"/>
                </a:solidFill>
                <a:highlight>
                  <a:srgbClr val="ffffff"/>
                </a:highlight>
                <a:latin typeface="Arial"/>
                <a:ea typeface="Arial"/>
              </a:rPr>
              <a:t>concept</a:t>
            </a:r>
            <a:r>
              <a:rPr b="0" i="1" lang="de-AT" sz="2100" spc="-1" strike="noStrike">
                <a:solidFill>
                  <a:schemeClr val="dk1"/>
                </a:solidFill>
                <a:highlight>
                  <a:srgbClr val="ffffff"/>
                </a:highlight>
                <a:latin typeface="Arial"/>
                <a:ea typeface="Arial"/>
              </a:rPr>
              <a:t>s from another source to enrich or enhance the current text.</a:t>
            </a:r>
            <a:br>
              <a:rPr sz="2300"/>
            </a:br>
            <a:r>
              <a:rPr b="0" i="1" lang="de-AT" sz="2300" spc="-1" strike="noStrike">
                <a:solidFill>
                  <a:schemeClr val="dk1"/>
                </a:solidFill>
                <a:highlight>
                  <a:srgbClr val="ffffff"/>
                </a:highlight>
                <a:latin typeface="Arial"/>
              </a:rPr>
              <a:t> </a:t>
            </a:r>
            <a:endParaRPr b="0" lang="hu-HU" sz="2300" spc="-1" strike="noStrike">
              <a:solidFill>
                <a:srgbClr val="000000"/>
              </a:solidFill>
              <a:latin typeface="Arial"/>
            </a:endParaRPr>
          </a:p>
          <a:p>
            <a:pPr marL="457200" indent="-419040">
              <a:lnSpc>
                <a:spcPct val="115000"/>
              </a:lnSpc>
              <a:buClr>
                <a:srgbClr val="000000"/>
              </a:buClr>
              <a:buFont typeface="Arial"/>
              <a:buChar char="●"/>
              <a:tabLst>
                <a:tab algn="l" pos="0"/>
              </a:tabLst>
            </a:pPr>
            <a:r>
              <a:rPr b="0" lang="de-AT" sz="3000" spc="-1" strike="noStrike">
                <a:solidFill>
                  <a:schemeClr val="dk1"/>
                </a:solidFill>
                <a:highlight>
                  <a:srgbClr val="ffffff"/>
                </a:highlight>
                <a:latin typeface="Arial"/>
                <a:ea typeface="Arial"/>
              </a:rPr>
              <a:t>Adaptation</a:t>
            </a:r>
            <a:endParaRPr b="0" lang="hu-HU" sz="3000" spc="-1" strike="noStrike">
              <a:solidFill>
                <a:srgbClr val="000000"/>
              </a:solidFill>
              <a:latin typeface="Arial"/>
            </a:endParaRPr>
          </a:p>
          <a:p>
            <a:pPr marL="457200">
              <a:lnSpc>
                <a:spcPct val="115000"/>
              </a:lnSpc>
              <a:tabLst>
                <a:tab algn="l" pos="0"/>
              </a:tabLst>
            </a:pPr>
            <a:r>
              <a:rPr b="1" lang="de-AT" sz="2100" spc="-1" strike="noStrike">
                <a:solidFill>
                  <a:schemeClr val="dk1"/>
                </a:solidFill>
                <a:highlight>
                  <a:srgbClr val="ffffff"/>
                </a:highlight>
                <a:latin typeface="Arial"/>
                <a:ea typeface="Arial"/>
              </a:rPr>
              <a:t>Using</a:t>
            </a:r>
            <a:r>
              <a:rPr b="0" lang="de-AT" sz="2100" spc="-1" strike="noStrike">
                <a:solidFill>
                  <a:schemeClr val="dk1"/>
                </a:solidFill>
                <a:highlight>
                  <a:srgbClr val="ffffff"/>
                </a:highlight>
                <a:latin typeface="Arial"/>
                <a:ea typeface="Arial"/>
              </a:rPr>
              <a:t> text from one's </a:t>
            </a:r>
            <a:r>
              <a:rPr b="1" lang="de-AT" sz="2100" spc="-1" strike="noStrike">
                <a:solidFill>
                  <a:schemeClr val="dk1"/>
                </a:solidFill>
                <a:highlight>
                  <a:srgbClr val="ffffff"/>
                </a:highlight>
                <a:latin typeface="Arial"/>
                <a:ea typeface="Arial"/>
              </a:rPr>
              <a:t>own previous</a:t>
            </a:r>
            <a:r>
              <a:rPr b="0" lang="de-AT" sz="2100" spc="-1" strike="noStrike">
                <a:solidFill>
                  <a:schemeClr val="dk1"/>
                </a:solidFill>
                <a:highlight>
                  <a:srgbClr val="ffffff"/>
                </a:highlight>
                <a:latin typeface="Arial"/>
                <a:ea typeface="Arial"/>
              </a:rPr>
              <a:t> work</a:t>
            </a:r>
            <a:endParaRPr b="0" lang="hu-HU" sz="21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Methods:</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String Matching</a:t>
            </a:r>
            <a:endParaRPr b="0" lang="hu-HU" sz="6600" spc="-1" strike="noStrike">
              <a:solidFill>
                <a:srgbClr val="000000"/>
              </a:solidFill>
              <a:latin typeface="Arial"/>
            </a:endParaRPr>
          </a:p>
        </p:txBody>
      </p:sp>
      <p:sp>
        <p:nvSpPr>
          <p:cNvPr id="65" name="Google Shape;83;p15"/>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Verbatim copying (exact matches or minor variations)</a:t>
            </a:r>
            <a:endParaRPr b="0" lang="hu-HU" sz="2600" spc="-1" strike="noStrike">
              <a:solidFill>
                <a:srgbClr val="000000"/>
              </a:solidFill>
              <a:latin typeface="Arial"/>
            </a:endParaRPr>
          </a:p>
          <a:p>
            <a:pPr>
              <a:lnSpc>
                <a:spcPct val="100000"/>
              </a:lnSpc>
              <a:tabLst>
                <a:tab algn="l" pos="0"/>
              </a:tabLst>
            </a:pPr>
            <a:endParaRPr b="0" lang="hu-HU" sz="2600" spc="-1" strike="noStrike">
              <a:solidFill>
                <a:srgbClr val="000000"/>
              </a:solidFill>
              <a:latin typeface="Arial"/>
            </a:endParaRPr>
          </a:p>
          <a:p>
            <a:pPr>
              <a:lnSpc>
                <a:spcPct val="100000"/>
              </a:lnSpc>
              <a:tabLst>
                <a:tab algn="l" pos="0"/>
              </a:tabLst>
            </a:pPr>
            <a:endParaRPr b="0" lang="hu-HU" sz="2600" spc="-1" strike="noStrike">
              <a:solidFill>
                <a:srgbClr val="000000"/>
              </a:solidFill>
              <a:latin typeface="Arial"/>
            </a:endParaRPr>
          </a:p>
          <a:p>
            <a:pPr>
              <a:lnSpc>
                <a:spcPct val="100000"/>
              </a:lnSpc>
              <a:tabLst>
                <a:tab algn="l" pos="0"/>
              </a:tabLst>
            </a:pPr>
            <a:endParaRPr b="0" lang="hu-HU" sz="2600" spc="-1" strike="noStrike">
              <a:solidFill>
                <a:srgbClr val="000000"/>
              </a:solidFill>
              <a:latin typeface="Arial"/>
            </a:endParaRPr>
          </a:p>
          <a:p>
            <a:pPr>
              <a:lnSpc>
                <a:spcPct val="100000"/>
              </a:lnSpc>
              <a:tabLst>
                <a:tab algn="l" pos="0"/>
              </a:tabLst>
            </a:pPr>
            <a:endParaRPr b="0" lang="hu-HU" sz="2600" spc="-1" strike="noStrike">
              <a:solidFill>
                <a:srgbClr val="000000"/>
              </a:solidFill>
              <a:latin typeface="Arial"/>
            </a:endParaRPr>
          </a:p>
          <a:p>
            <a:pPr>
              <a:lnSpc>
                <a:spcPct val="100000"/>
              </a:lnSpc>
              <a:tabLst>
                <a:tab algn="l" pos="0"/>
              </a:tabLst>
            </a:pPr>
            <a:endParaRPr b="0" lang="hu-HU" sz="2600" spc="-1" strike="noStrike">
              <a:solidFill>
                <a:srgbClr val="000000"/>
              </a:solidFill>
              <a:latin typeface="Arial"/>
            </a:endParaRPr>
          </a:p>
        </p:txBody>
      </p:sp>
      <p:sp>
        <p:nvSpPr>
          <p:cNvPr id="66" name="Google Shape;84;p15"/>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4400" spc="-1" strike="noStrike">
              <a:solidFill>
                <a:srgbClr val="000000"/>
              </a:solidFill>
              <a:latin typeface="Arial"/>
            </a:endParaRPr>
          </a:p>
          <a:p>
            <a:pPr>
              <a:lnSpc>
                <a:spcPct val="115000"/>
              </a:lnSpc>
              <a:tabLst>
                <a:tab algn="l" pos="0"/>
              </a:tabLst>
            </a:pPr>
            <a:r>
              <a:rPr b="1" lang="de-AT" sz="2500" spc="-1" strike="noStrike">
                <a:solidFill>
                  <a:schemeClr val="dk1"/>
                </a:solidFill>
                <a:latin typeface="Arial"/>
                <a:ea typeface="Arial"/>
              </a:rPr>
              <a:t>How it Works: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Directly compares character sequences (strings) between documents.</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Exact matches or near-exact matches (allowing for minor differences).</a:t>
            </a:r>
            <a:endParaRPr b="0" lang="hu-HU" sz="2500" spc="-1" strike="noStrike">
              <a:solidFill>
                <a:srgbClr val="000000"/>
              </a:solidFill>
              <a:latin typeface="Arial"/>
            </a:endParaRPr>
          </a:p>
          <a:p>
            <a:pPr>
              <a:lnSpc>
                <a:spcPct val="115000"/>
              </a:lnSpc>
              <a:spcBef>
                <a:spcPts val="1199"/>
              </a:spcBef>
              <a:tabLst>
                <a:tab algn="l" pos="0"/>
              </a:tabLst>
            </a:pPr>
            <a:r>
              <a:rPr b="1" lang="de-AT" sz="2500" spc="-1" strike="noStrike">
                <a:solidFill>
                  <a:schemeClr val="dk1"/>
                </a:solidFill>
                <a:latin typeface="Arial"/>
                <a:ea typeface="Arial"/>
              </a:rPr>
              <a:t>Strengths: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Simple to understand and implement.</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Good for detecting verbatim copying.</a:t>
            </a:r>
            <a:endParaRPr b="0" lang="hu-HU" sz="2500" spc="-1" strike="noStrike">
              <a:solidFill>
                <a:srgbClr val="000000"/>
              </a:solidFill>
              <a:latin typeface="Arial"/>
            </a:endParaRPr>
          </a:p>
          <a:p>
            <a:pPr>
              <a:lnSpc>
                <a:spcPct val="115000"/>
              </a:lnSpc>
              <a:spcBef>
                <a:spcPts val="1199"/>
              </a:spcBef>
              <a:tabLst>
                <a:tab algn="l" pos="0"/>
              </a:tabLst>
            </a:pPr>
            <a:r>
              <a:rPr b="1" lang="de-AT" sz="2500" spc="-1" strike="noStrike">
                <a:solidFill>
                  <a:schemeClr val="dk1"/>
                </a:solidFill>
                <a:latin typeface="Arial"/>
                <a:ea typeface="Arial"/>
              </a:rPr>
              <a:t>Weaknesses: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Doesn't handle paraphrasing well.</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Not suitable for identifying conceptual similarities.</a:t>
            </a:r>
            <a:endParaRPr b="0" lang="hu-HU" sz="2500" spc="-1" strike="noStrike">
              <a:solidFill>
                <a:srgbClr val="000000"/>
              </a:solidFill>
              <a:latin typeface="Arial"/>
            </a:endParaRPr>
          </a:p>
          <a:p>
            <a:pPr>
              <a:lnSpc>
                <a:spcPct val="115000"/>
              </a:lnSpc>
              <a:spcBef>
                <a:spcPts val="1199"/>
              </a:spcBef>
              <a:tabLst>
                <a:tab algn="l" pos="0"/>
              </a:tabLst>
            </a:pPr>
            <a:endParaRPr b="0" lang="hu-HU" sz="3000" spc="-1" strike="noStrike">
              <a:solidFill>
                <a:srgbClr val="000000"/>
              </a:solidFill>
              <a:latin typeface="Arial"/>
            </a:endParaRPr>
          </a:p>
        </p:txBody>
      </p:sp>
      <p:pic>
        <p:nvPicPr>
          <p:cNvPr id="67" name="Google Shape;85;p15" descr=""/>
          <p:cNvPicPr/>
          <p:nvPr/>
        </p:nvPicPr>
        <p:blipFill>
          <a:blip r:embed="rId1"/>
          <a:stretch/>
        </p:blipFill>
        <p:spPr>
          <a:xfrm>
            <a:off x="284760" y="4794840"/>
            <a:ext cx="6315840" cy="474048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Methods:</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Distance Metrics</a:t>
            </a:r>
            <a:endParaRPr b="0" lang="hu-HU" sz="6600" spc="-1" strike="noStrike">
              <a:solidFill>
                <a:srgbClr val="000000"/>
              </a:solidFill>
              <a:latin typeface="Arial"/>
            </a:endParaRPr>
          </a:p>
        </p:txBody>
      </p:sp>
      <p:sp>
        <p:nvSpPr>
          <p:cNvPr id="69" name="Google Shape;91;p16"/>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Overall similarity, potential paraphrasing, similar themes/topics</a:t>
            </a:r>
            <a:endParaRPr b="0" lang="hu-HU" sz="2600" spc="-1" strike="noStrike">
              <a:solidFill>
                <a:srgbClr val="000000"/>
              </a:solidFill>
              <a:latin typeface="Arial"/>
            </a:endParaRPr>
          </a:p>
        </p:txBody>
      </p:sp>
      <p:sp>
        <p:nvSpPr>
          <p:cNvPr id="70" name="Google Shape;92;p16"/>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a:lnSpc>
                <a:spcPct val="115000"/>
              </a:lnSpc>
              <a:tabLst>
                <a:tab algn="l" pos="0"/>
              </a:tabLst>
            </a:pPr>
            <a:endParaRPr b="0" lang="hu-HU" sz="5500" spc="-1" strike="noStrike">
              <a:solidFill>
                <a:srgbClr val="000000"/>
              </a:solidFill>
              <a:latin typeface="Arial"/>
            </a:endParaRPr>
          </a:p>
          <a:p>
            <a:pPr>
              <a:lnSpc>
                <a:spcPct val="115000"/>
              </a:lnSpc>
              <a:tabLst>
                <a:tab algn="l" pos="0"/>
              </a:tabLst>
            </a:pPr>
            <a:r>
              <a:rPr b="1" lang="de-AT" sz="2400" spc="-1" strike="noStrike">
                <a:solidFill>
                  <a:schemeClr val="dk1"/>
                </a:solidFill>
                <a:latin typeface="Arial"/>
                <a:ea typeface="Arial"/>
              </a:rPr>
              <a:t>How it Works:</a:t>
            </a:r>
            <a:endParaRPr b="0" lang="hu-HU" sz="2400" spc="-1" strike="noStrike">
              <a:solidFill>
                <a:srgbClr val="000000"/>
              </a:solidFill>
              <a:latin typeface="Arial"/>
            </a:endParaRPr>
          </a:p>
          <a:p>
            <a:pPr marL="457200" indent="-380880">
              <a:lnSpc>
                <a:spcPct val="115000"/>
              </a:lnSpc>
              <a:spcBef>
                <a:spcPts val="1199"/>
              </a:spcBef>
              <a:buClr>
                <a:srgbClr val="000000"/>
              </a:buClr>
              <a:buFont typeface="Arial"/>
              <a:buChar char="●"/>
              <a:tabLst>
                <a:tab algn="l" pos="0"/>
              </a:tabLst>
            </a:pPr>
            <a:r>
              <a:rPr b="0" lang="de-AT" sz="2400" spc="-1" strike="noStrike">
                <a:solidFill>
                  <a:schemeClr val="dk1"/>
                </a:solidFill>
                <a:latin typeface="Arial"/>
                <a:ea typeface="Arial"/>
              </a:rPr>
              <a:t>Quantifies the difference between documents using numerical distances.</a:t>
            </a:r>
            <a:endParaRPr b="0" lang="hu-HU" sz="2400" spc="-1" strike="noStrike">
              <a:solidFill>
                <a:srgbClr val="000000"/>
              </a:solidFill>
              <a:latin typeface="Arial"/>
            </a:endParaRPr>
          </a:p>
          <a:p>
            <a:pPr marL="457200" indent="-380880">
              <a:lnSpc>
                <a:spcPct val="115000"/>
              </a:lnSpc>
              <a:buClr>
                <a:srgbClr val="000000"/>
              </a:buClr>
              <a:buFont typeface="Arial"/>
              <a:buChar char="●"/>
              <a:tabLst>
                <a:tab algn="l" pos="0"/>
              </a:tabLst>
            </a:pPr>
            <a:r>
              <a:rPr b="0" lang="de-AT" sz="2400" spc="-1" strike="noStrike">
                <a:solidFill>
                  <a:schemeClr val="dk1"/>
                </a:solidFill>
                <a:latin typeface="Arial"/>
                <a:ea typeface="Arial"/>
              </a:rPr>
              <a:t>Examples: Euclidean distance, Manhattan distance.</a:t>
            </a:r>
            <a:endParaRPr b="0" lang="hu-HU" sz="2400" spc="-1" strike="noStrike">
              <a:solidFill>
                <a:srgbClr val="000000"/>
              </a:solidFill>
              <a:latin typeface="Arial"/>
            </a:endParaRPr>
          </a:p>
          <a:p>
            <a:pPr>
              <a:lnSpc>
                <a:spcPct val="115000"/>
              </a:lnSpc>
              <a:spcBef>
                <a:spcPts val="1199"/>
              </a:spcBef>
              <a:tabLst>
                <a:tab algn="l" pos="0"/>
              </a:tabLst>
            </a:pPr>
            <a:r>
              <a:rPr b="1" lang="de-AT" sz="2400" spc="-1" strike="noStrike">
                <a:solidFill>
                  <a:schemeClr val="dk1"/>
                </a:solidFill>
                <a:latin typeface="Arial"/>
                <a:ea typeface="Arial"/>
              </a:rPr>
              <a:t>Strengths:</a:t>
            </a:r>
            <a:endParaRPr b="0" lang="hu-HU" sz="2400" spc="-1" strike="noStrike">
              <a:solidFill>
                <a:srgbClr val="000000"/>
              </a:solidFill>
              <a:latin typeface="Arial"/>
            </a:endParaRPr>
          </a:p>
          <a:p>
            <a:pPr marL="457200" indent="-380880">
              <a:lnSpc>
                <a:spcPct val="115000"/>
              </a:lnSpc>
              <a:spcBef>
                <a:spcPts val="1199"/>
              </a:spcBef>
              <a:buClr>
                <a:srgbClr val="000000"/>
              </a:buClr>
              <a:buFont typeface="Arial"/>
              <a:buChar char="●"/>
              <a:tabLst>
                <a:tab algn="l" pos="0"/>
              </a:tabLst>
            </a:pPr>
            <a:r>
              <a:rPr b="0" lang="de-AT" sz="2400" spc="-1" strike="noStrike">
                <a:solidFill>
                  <a:schemeClr val="dk1"/>
                </a:solidFill>
                <a:latin typeface="Arial"/>
                <a:ea typeface="Arial"/>
              </a:rPr>
              <a:t>Captures the overall "distance" between texts.</a:t>
            </a:r>
            <a:endParaRPr b="0" lang="hu-HU" sz="2400" spc="-1" strike="noStrike">
              <a:solidFill>
                <a:srgbClr val="000000"/>
              </a:solidFill>
              <a:latin typeface="Arial"/>
            </a:endParaRPr>
          </a:p>
          <a:p>
            <a:pPr marL="457200" indent="-380880">
              <a:lnSpc>
                <a:spcPct val="115000"/>
              </a:lnSpc>
              <a:buClr>
                <a:srgbClr val="000000"/>
              </a:buClr>
              <a:buFont typeface="Arial"/>
              <a:buChar char="●"/>
              <a:tabLst>
                <a:tab algn="l" pos="0"/>
              </a:tabLst>
            </a:pPr>
            <a:r>
              <a:rPr b="0" lang="de-AT" sz="2400" spc="-1" strike="noStrike">
                <a:solidFill>
                  <a:schemeClr val="dk1"/>
                </a:solidFill>
                <a:latin typeface="Arial"/>
                <a:ea typeface="Arial"/>
              </a:rPr>
              <a:t>Can be applied to various types of data.</a:t>
            </a:r>
            <a:endParaRPr b="0" lang="hu-HU" sz="2400" spc="-1" strike="noStrike">
              <a:solidFill>
                <a:srgbClr val="000000"/>
              </a:solidFill>
              <a:latin typeface="Arial"/>
            </a:endParaRPr>
          </a:p>
          <a:p>
            <a:pPr>
              <a:lnSpc>
                <a:spcPct val="115000"/>
              </a:lnSpc>
              <a:spcBef>
                <a:spcPts val="1199"/>
              </a:spcBef>
              <a:tabLst>
                <a:tab algn="l" pos="0"/>
              </a:tabLst>
            </a:pPr>
            <a:r>
              <a:rPr b="1" lang="de-AT" sz="2400" spc="-1" strike="noStrike">
                <a:solidFill>
                  <a:schemeClr val="dk1"/>
                </a:solidFill>
                <a:latin typeface="Arial"/>
                <a:ea typeface="Arial"/>
              </a:rPr>
              <a:t>Weaknesses:</a:t>
            </a:r>
            <a:endParaRPr b="0" lang="hu-HU" sz="2400" spc="-1" strike="noStrike">
              <a:solidFill>
                <a:srgbClr val="000000"/>
              </a:solidFill>
              <a:latin typeface="Arial"/>
            </a:endParaRPr>
          </a:p>
          <a:p>
            <a:pPr marL="457200" indent="-380880">
              <a:lnSpc>
                <a:spcPct val="115000"/>
              </a:lnSpc>
              <a:spcBef>
                <a:spcPts val="1199"/>
              </a:spcBef>
              <a:buClr>
                <a:srgbClr val="000000"/>
              </a:buClr>
              <a:buFont typeface="Arial"/>
              <a:buChar char="●"/>
              <a:tabLst>
                <a:tab algn="l" pos="0"/>
              </a:tabLst>
            </a:pPr>
            <a:r>
              <a:rPr b="0" lang="de-AT" sz="2400" spc="-1" strike="noStrike">
                <a:solidFill>
                  <a:schemeClr val="dk1"/>
                </a:solidFill>
                <a:latin typeface="Arial"/>
                <a:ea typeface="Arial"/>
              </a:rPr>
              <a:t>Sensitive to the representation of the text (e.g., word counts).</a:t>
            </a:r>
            <a:endParaRPr b="0" lang="hu-HU" sz="2400" spc="-1" strike="noStrike">
              <a:solidFill>
                <a:srgbClr val="000000"/>
              </a:solidFill>
              <a:latin typeface="Arial"/>
            </a:endParaRPr>
          </a:p>
          <a:p>
            <a:pPr marL="457200" indent="-380880">
              <a:lnSpc>
                <a:spcPct val="115000"/>
              </a:lnSpc>
              <a:buClr>
                <a:srgbClr val="000000"/>
              </a:buClr>
              <a:buFont typeface="Arial"/>
              <a:buChar char="●"/>
              <a:tabLst>
                <a:tab algn="l" pos="0"/>
              </a:tabLst>
            </a:pPr>
            <a:r>
              <a:rPr b="0" lang="de-AT" sz="2400" spc="-1" strike="noStrike">
                <a:solidFill>
                  <a:schemeClr val="dk1"/>
                </a:solidFill>
                <a:latin typeface="Arial"/>
                <a:ea typeface="Arial"/>
              </a:rPr>
              <a:t>May not reveal the nature of the similarity.</a:t>
            </a:r>
            <a:endParaRPr b="0" lang="hu-HU" sz="2400" spc="-1" strike="noStrike">
              <a:solidFill>
                <a:srgbClr val="000000"/>
              </a:solidFill>
              <a:latin typeface="Arial"/>
            </a:endParaRPr>
          </a:p>
          <a:p>
            <a:pPr>
              <a:lnSpc>
                <a:spcPct val="115000"/>
              </a:lnSpc>
              <a:spcBef>
                <a:spcPts val="1199"/>
              </a:spcBef>
              <a:tabLst>
                <a:tab algn="l" pos="0"/>
              </a:tabLst>
            </a:pPr>
            <a:endParaRPr b="0" lang="hu-HU" sz="4600" spc="-1" strike="noStrike">
              <a:solidFill>
                <a:srgbClr val="000000"/>
              </a:solidFill>
              <a:latin typeface="Arial"/>
            </a:endParaRPr>
          </a:p>
        </p:txBody>
      </p:sp>
      <p:pic>
        <p:nvPicPr>
          <p:cNvPr id="71" name="Google Shape;93;p16" descr=""/>
          <p:cNvPicPr/>
          <p:nvPr/>
        </p:nvPicPr>
        <p:blipFill>
          <a:blip r:embed="rId1"/>
          <a:stretch/>
        </p:blipFill>
        <p:spPr>
          <a:xfrm>
            <a:off x="587520" y="4799160"/>
            <a:ext cx="5118480" cy="2869200"/>
          </a:xfrm>
          <a:prstGeom prst="rect">
            <a:avLst/>
          </a:prstGeom>
          <a:ln w="0">
            <a:noFill/>
          </a:ln>
        </p:spPr>
      </p:pic>
      <p:pic>
        <p:nvPicPr>
          <p:cNvPr id="72" name="Google Shape;94;p16" descr=""/>
          <p:cNvPicPr/>
          <p:nvPr/>
        </p:nvPicPr>
        <p:blipFill>
          <a:blip r:embed="rId2"/>
          <a:stretch/>
        </p:blipFill>
        <p:spPr>
          <a:xfrm>
            <a:off x="988920" y="7668720"/>
            <a:ext cx="2003040" cy="20847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3" name="Google Shape;99;p17" descr=""/>
          <p:cNvPicPr/>
          <p:nvPr/>
        </p:nvPicPr>
        <p:blipFill>
          <a:blip r:embed="rId1"/>
          <a:stretch/>
        </p:blipFill>
        <p:spPr>
          <a:xfrm>
            <a:off x="1152000" y="3819600"/>
            <a:ext cx="4626720" cy="5849640"/>
          </a:xfrm>
          <a:prstGeom prst="rect">
            <a:avLst/>
          </a:prstGeom>
          <a:ln w="0">
            <a:noFill/>
          </a:ln>
        </p:spPr>
      </p:pic>
      <p:sp>
        <p:nvSpPr>
          <p:cNvPr id="74"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Methods:</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Word Embeddings</a:t>
            </a:r>
            <a:endParaRPr b="0" lang="hu-HU" sz="6600" spc="-1" strike="noStrike">
              <a:solidFill>
                <a:srgbClr val="000000"/>
              </a:solidFill>
              <a:latin typeface="Arial"/>
            </a:endParaRPr>
          </a:p>
        </p:txBody>
      </p:sp>
      <p:sp>
        <p:nvSpPr>
          <p:cNvPr id="75" name="Google Shape;101;p17"/>
          <p:cNvSpPr/>
          <p:nvPr/>
        </p:nvSpPr>
        <p:spPr>
          <a:xfrm>
            <a:off x="1517400" y="355176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Word2Vec, FastText: Paraphrasing, texts with similar concepts (even if words differ)</a:t>
            </a:r>
            <a:endParaRPr b="0" lang="hu-HU" sz="2600" spc="-1" strike="noStrike">
              <a:solidFill>
                <a:srgbClr val="000000"/>
              </a:solidFill>
              <a:latin typeface="Arial"/>
            </a:endParaRPr>
          </a:p>
        </p:txBody>
      </p:sp>
      <p:sp>
        <p:nvSpPr>
          <p:cNvPr id="76" name="Google Shape;102;p17"/>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a:lnSpc>
                <a:spcPct val="115000"/>
              </a:lnSpc>
              <a:tabLst>
                <a:tab algn="l" pos="0"/>
              </a:tabLst>
            </a:pPr>
            <a:r>
              <a:rPr b="1" lang="de-AT" sz="2300" spc="-1" strike="noStrike">
                <a:solidFill>
                  <a:schemeClr val="dk1"/>
                </a:solidFill>
                <a:latin typeface="Arial"/>
                <a:ea typeface="Arial"/>
              </a:rPr>
              <a:t>How it Works:</a:t>
            </a:r>
            <a:endParaRPr b="0" lang="hu-HU" sz="2300" spc="-1" strike="noStrike">
              <a:solidFill>
                <a:srgbClr val="000000"/>
              </a:solidFill>
              <a:latin typeface="Arial"/>
            </a:endParaRPr>
          </a:p>
          <a:p>
            <a:pPr marL="457200" indent="-374760">
              <a:lnSpc>
                <a:spcPct val="115000"/>
              </a:lnSpc>
              <a:spcBef>
                <a:spcPts val="1199"/>
              </a:spcBef>
              <a:buClr>
                <a:srgbClr val="000000"/>
              </a:buClr>
              <a:buFont typeface="Arial"/>
              <a:buChar char="●"/>
              <a:tabLst>
                <a:tab algn="l" pos="0"/>
              </a:tabLst>
            </a:pPr>
            <a:r>
              <a:rPr b="0" lang="de-AT" sz="2300" spc="-1" strike="noStrike">
                <a:solidFill>
                  <a:schemeClr val="dk1"/>
                </a:solidFill>
                <a:latin typeface="Arial"/>
                <a:ea typeface="Arial"/>
              </a:rPr>
              <a:t>Represents words as vectors in a high-dimensional space.</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latin typeface="Arial"/>
                <a:ea typeface="Arial"/>
              </a:rPr>
              <a:t>Words with similar meanings are closer together in this space.</a:t>
            </a:r>
            <a:endParaRPr b="0" lang="hu-HU" sz="2300" spc="-1" strike="noStrike">
              <a:solidFill>
                <a:srgbClr val="000000"/>
              </a:solidFill>
              <a:latin typeface="Arial"/>
            </a:endParaRPr>
          </a:p>
          <a:p>
            <a:pPr>
              <a:lnSpc>
                <a:spcPct val="115000"/>
              </a:lnSpc>
              <a:spcBef>
                <a:spcPts val="1199"/>
              </a:spcBef>
              <a:tabLst>
                <a:tab algn="l" pos="0"/>
              </a:tabLst>
            </a:pPr>
            <a:r>
              <a:rPr b="1" lang="de-AT" sz="2300" spc="-1" strike="noStrike">
                <a:solidFill>
                  <a:schemeClr val="dk1"/>
                </a:solidFill>
                <a:latin typeface="Arial"/>
                <a:ea typeface="Arial"/>
              </a:rPr>
              <a:t>Strengths:</a:t>
            </a:r>
            <a:endParaRPr b="0" lang="hu-HU" sz="2300" spc="-1" strike="noStrike">
              <a:solidFill>
                <a:srgbClr val="000000"/>
              </a:solidFill>
              <a:latin typeface="Arial"/>
            </a:endParaRPr>
          </a:p>
          <a:p>
            <a:pPr marL="457200" indent="-374760">
              <a:lnSpc>
                <a:spcPct val="115000"/>
              </a:lnSpc>
              <a:spcBef>
                <a:spcPts val="1199"/>
              </a:spcBef>
              <a:buClr>
                <a:srgbClr val="000000"/>
              </a:buClr>
              <a:buFont typeface="Arial"/>
              <a:buChar char="●"/>
              <a:tabLst>
                <a:tab algn="l" pos="0"/>
              </a:tabLst>
            </a:pPr>
            <a:r>
              <a:rPr b="0" lang="de-AT" sz="2300" spc="-1" strike="noStrike">
                <a:solidFill>
                  <a:schemeClr val="dk1"/>
                </a:solidFill>
                <a:latin typeface="Arial"/>
                <a:ea typeface="Arial"/>
              </a:rPr>
              <a:t>Captures semantic relationships between words (King - Queen).</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latin typeface="Arial"/>
                <a:ea typeface="Arial"/>
              </a:rPr>
              <a:t>Can be used for paraphrasing detection and similarity analysis.</a:t>
            </a:r>
            <a:endParaRPr b="0" lang="hu-HU" sz="2300" spc="-1" strike="noStrike">
              <a:solidFill>
                <a:srgbClr val="000000"/>
              </a:solidFill>
              <a:latin typeface="Arial"/>
            </a:endParaRPr>
          </a:p>
          <a:p>
            <a:pPr>
              <a:lnSpc>
                <a:spcPct val="115000"/>
              </a:lnSpc>
              <a:spcBef>
                <a:spcPts val="1199"/>
              </a:spcBef>
              <a:tabLst>
                <a:tab algn="l" pos="0"/>
              </a:tabLst>
            </a:pPr>
            <a:r>
              <a:rPr b="1" lang="de-AT" sz="2300" spc="-1" strike="noStrike">
                <a:solidFill>
                  <a:schemeClr val="dk1"/>
                </a:solidFill>
                <a:latin typeface="Arial"/>
                <a:ea typeface="Arial"/>
              </a:rPr>
              <a:t>Weaknesses:</a:t>
            </a:r>
            <a:endParaRPr b="0" lang="hu-HU" sz="2300" spc="-1" strike="noStrike">
              <a:solidFill>
                <a:srgbClr val="000000"/>
              </a:solidFill>
              <a:latin typeface="Arial"/>
            </a:endParaRPr>
          </a:p>
          <a:p>
            <a:pPr marL="457200" indent="-374760">
              <a:lnSpc>
                <a:spcPct val="115000"/>
              </a:lnSpc>
              <a:spcBef>
                <a:spcPts val="1199"/>
              </a:spcBef>
              <a:buClr>
                <a:srgbClr val="000000"/>
              </a:buClr>
              <a:buFont typeface="Arial"/>
              <a:buChar char="●"/>
              <a:tabLst>
                <a:tab algn="l" pos="0"/>
              </a:tabLst>
            </a:pPr>
            <a:r>
              <a:rPr b="0" lang="de-AT" sz="2300" spc="-1" strike="noStrike">
                <a:solidFill>
                  <a:schemeClr val="dk1"/>
                </a:solidFill>
                <a:latin typeface="Arial"/>
                <a:ea typeface="Arial"/>
              </a:rPr>
              <a:t>Requires training on large datasets.</a:t>
            </a:r>
            <a:endParaRPr b="0" lang="hu-HU" sz="2300" spc="-1" strike="noStrike">
              <a:solidFill>
                <a:srgbClr val="000000"/>
              </a:solidFill>
              <a:latin typeface="Arial"/>
            </a:endParaRPr>
          </a:p>
          <a:p>
            <a:pPr marL="457200" indent="-374760">
              <a:lnSpc>
                <a:spcPct val="115000"/>
              </a:lnSpc>
              <a:buClr>
                <a:srgbClr val="000000"/>
              </a:buClr>
              <a:buFont typeface="Arial"/>
              <a:buChar char="●"/>
              <a:tabLst>
                <a:tab algn="l" pos="0"/>
              </a:tabLst>
            </a:pPr>
            <a:r>
              <a:rPr b="0" lang="de-AT" sz="2300" spc="-1" strike="noStrike">
                <a:solidFill>
                  <a:schemeClr val="dk1"/>
                </a:solidFill>
                <a:latin typeface="Arial"/>
                <a:ea typeface="Arial"/>
              </a:rPr>
              <a:t>May not work well with out-of-vocabulary words.</a:t>
            </a:r>
            <a:endParaRPr b="0" lang="hu-HU" sz="2300" spc="-1" strike="noStrike">
              <a:solidFill>
                <a:srgbClr val="000000"/>
              </a:solidFill>
              <a:latin typeface="Arial"/>
            </a:endParaRPr>
          </a:p>
          <a:p>
            <a:pPr>
              <a:lnSpc>
                <a:spcPct val="115000"/>
              </a:lnSpc>
              <a:spcBef>
                <a:spcPts val="1199"/>
              </a:spcBef>
              <a:tabLst>
                <a:tab algn="l" pos="0"/>
              </a:tabLst>
            </a:pPr>
            <a:endParaRPr b="0" lang="hu-HU" sz="5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Methods:</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N-Grams</a:t>
            </a:r>
            <a:endParaRPr b="0" lang="hu-HU" sz="6600" spc="-1" strike="noStrike">
              <a:solidFill>
                <a:srgbClr val="000000"/>
              </a:solidFill>
              <a:latin typeface="Arial"/>
            </a:endParaRPr>
          </a:p>
        </p:txBody>
      </p:sp>
      <p:sp>
        <p:nvSpPr>
          <p:cNvPr id="78" name="Google Shape;108;p18"/>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i="1" lang="de-AT" sz="2600" spc="-1" strike="noStrike">
                <a:solidFill>
                  <a:srgbClr val="000000"/>
                </a:solidFill>
                <a:latin typeface="Arial"/>
                <a:ea typeface="Arial"/>
              </a:rPr>
              <a:t>Verbatim copying, paraphrasing, reuse of phrases/sentence structures</a:t>
            </a:r>
            <a:endParaRPr b="0" lang="hu-HU" sz="2600" spc="-1" strike="noStrike">
              <a:solidFill>
                <a:srgbClr val="000000"/>
              </a:solidFill>
              <a:latin typeface="Arial"/>
            </a:endParaRPr>
          </a:p>
        </p:txBody>
      </p:sp>
      <p:sp>
        <p:nvSpPr>
          <p:cNvPr id="79" name="Google Shape;109;p18"/>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marL="457200" indent="-228600">
              <a:lnSpc>
                <a:spcPct val="115000"/>
              </a:lnSpc>
              <a:spcBef>
                <a:spcPts val="1199"/>
              </a:spcBef>
              <a:tabLst>
                <a:tab algn="l" pos="0"/>
              </a:tabLst>
            </a:pPr>
            <a:r>
              <a:rPr b="1" lang="de-AT" sz="2700" spc="-1" strike="noStrike">
                <a:solidFill>
                  <a:schemeClr val="dk1"/>
                </a:solidFill>
                <a:latin typeface="Arial"/>
                <a:ea typeface="Arial"/>
              </a:rPr>
              <a:t>How it Works:</a:t>
            </a:r>
            <a:endParaRPr b="0" lang="hu-HU" sz="2700" spc="-1" strike="noStrike">
              <a:solidFill>
                <a:srgbClr val="000000"/>
              </a:solidFill>
              <a:latin typeface="Arial"/>
            </a:endParaRPr>
          </a:p>
          <a:p>
            <a:pPr marL="457200" indent="-399960">
              <a:lnSpc>
                <a:spcPct val="115000"/>
              </a:lnSpc>
              <a:spcBef>
                <a:spcPts val="1199"/>
              </a:spcBef>
              <a:buClr>
                <a:srgbClr val="000000"/>
              </a:buClr>
              <a:buFont typeface="Arial"/>
              <a:buChar char="●"/>
              <a:tabLst>
                <a:tab algn="l" pos="0"/>
              </a:tabLst>
            </a:pPr>
            <a:r>
              <a:rPr b="0" lang="de-AT" sz="2700" spc="-1" strike="noStrike">
                <a:solidFill>
                  <a:schemeClr val="dk1"/>
                </a:solidFill>
                <a:latin typeface="Arial"/>
                <a:ea typeface="Arial"/>
              </a:rPr>
              <a:t>Breaks text into overlapping sequences of N words (or characters).</a:t>
            </a:r>
            <a:endParaRPr b="0" lang="hu-HU" sz="2700" spc="-1" strike="noStrike">
              <a:solidFill>
                <a:srgbClr val="000000"/>
              </a:solidFill>
              <a:latin typeface="Arial"/>
            </a:endParaRPr>
          </a:p>
          <a:p>
            <a:pPr marL="457200" indent="-399960">
              <a:lnSpc>
                <a:spcPct val="115000"/>
              </a:lnSpc>
              <a:buClr>
                <a:srgbClr val="000000"/>
              </a:buClr>
              <a:buFont typeface="Arial"/>
              <a:buChar char="●"/>
              <a:tabLst>
                <a:tab algn="l" pos="0"/>
              </a:tabLst>
            </a:pPr>
            <a:r>
              <a:rPr b="0" lang="de-AT" sz="2700" spc="-1" strike="noStrike">
                <a:solidFill>
                  <a:schemeClr val="dk1"/>
                </a:solidFill>
                <a:latin typeface="Arial"/>
                <a:ea typeface="Arial"/>
              </a:rPr>
              <a:t>Compares the frequency of n-grams between documents.</a:t>
            </a:r>
            <a:endParaRPr b="0" lang="hu-HU" sz="2700" spc="-1" strike="noStrike">
              <a:solidFill>
                <a:srgbClr val="000000"/>
              </a:solidFill>
              <a:latin typeface="Arial"/>
            </a:endParaRPr>
          </a:p>
          <a:p>
            <a:pPr>
              <a:lnSpc>
                <a:spcPct val="115000"/>
              </a:lnSpc>
              <a:spcBef>
                <a:spcPts val="1199"/>
              </a:spcBef>
              <a:tabLst>
                <a:tab algn="l" pos="0"/>
              </a:tabLst>
            </a:pPr>
            <a:r>
              <a:rPr b="1" lang="de-AT" sz="2700" spc="-1" strike="noStrike">
                <a:solidFill>
                  <a:schemeClr val="dk1"/>
                </a:solidFill>
                <a:latin typeface="Arial"/>
                <a:ea typeface="Arial"/>
              </a:rPr>
              <a:t>Strengths:</a:t>
            </a:r>
            <a:endParaRPr b="0" lang="hu-HU" sz="2700" spc="-1" strike="noStrike">
              <a:solidFill>
                <a:srgbClr val="000000"/>
              </a:solidFill>
              <a:latin typeface="Arial"/>
            </a:endParaRPr>
          </a:p>
          <a:p>
            <a:pPr marL="457200" indent="-399960">
              <a:lnSpc>
                <a:spcPct val="115000"/>
              </a:lnSpc>
              <a:spcBef>
                <a:spcPts val="1199"/>
              </a:spcBef>
              <a:buClr>
                <a:srgbClr val="000000"/>
              </a:buClr>
              <a:buFont typeface="Arial"/>
              <a:buChar char="●"/>
              <a:tabLst>
                <a:tab algn="l" pos="0"/>
              </a:tabLst>
            </a:pPr>
            <a:r>
              <a:rPr b="0" lang="de-AT" sz="2700" spc="-1" strike="noStrike">
                <a:solidFill>
                  <a:schemeClr val="dk1"/>
                </a:solidFill>
                <a:latin typeface="Arial"/>
                <a:ea typeface="Arial"/>
              </a:rPr>
              <a:t>Simple and versatile approach.</a:t>
            </a:r>
            <a:endParaRPr b="0" lang="hu-HU" sz="2700" spc="-1" strike="noStrike">
              <a:solidFill>
                <a:srgbClr val="000000"/>
              </a:solidFill>
              <a:latin typeface="Arial"/>
            </a:endParaRPr>
          </a:p>
          <a:p>
            <a:pPr marL="457200" indent="-399960">
              <a:lnSpc>
                <a:spcPct val="115000"/>
              </a:lnSpc>
              <a:buClr>
                <a:srgbClr val="000000"/>
              </a:buClr>
              <a:buFont typeface="Arial"/>
              <a:buChar char="●"/>
              <a:tabLst>
                <a:tab algn="l" pos="0"/>
              </a:tabLst>
            </a:pPr>
            <a:r>
              <a:rPr b="0" lang="de-AT" sz="2700" spc="-1" strike="noStrike">
                <a:solidFill>
                  <a:schemeClr val="dk1"/>
                </a:solidFill>
                <a:latin typeface="Arial"/>
                <a:ea typeface="Arial"/>
              </a:rPr>
              <a:t>Can detect various forms of text reuse, including plagiarism.</a:t>
            </a:r>
            <a:endParaRPr b="0" lang="hu-HU" sz="2700" spc="-1" strike="noStrike">
              <a:solidFill>
                <a:srgbClr val="000000"/>
              </a:solidFill>
              <a:latin typeface="Arial"/>
            </a:endParaRPr>
          </a:p>
          <a:p>
            <a:pPr>
              <a:lnSpc>
                <a:spcPct val="115000"/>
              </a:lnSpc>
              <a:spcBef>
                <a:spcPts val="1199"/>
              </a:spcBef>
              <a:tabLst>
                <a:tab algn="l" pos="0"/>
              </a:tabLst>
            </a:pPr>
            <a:r>
              <a:rPr b="1" lang="de-AT" sz="2700" spc="-1" strike="noStrike">
                <a:solidFill>
                  <a:schemeClr val="dk1"/>
                </a:solidFill>
                <a:latin typeface="Arial"/>
                <a:ea typeface="Arial"/>
              </a:rPr>
              <a:t>Weaknesses:</a:t>
            </a:r>
            <a:endParaRPr b="0" lang="hu-HU" sz="2700" spc="-1" strike="noStrike">
              <a:solidFill>
                <a:srgbClr val="000000"/>
              </a:solidFill>
              <a:latin typeface="Arial"/>
            </a:endParaRPr>
          </a:p>
          <a:p>
            <a:pPr marL="457200" indent="-399960">
              <a:lnSpc>
                <a:spcPct val="115000"/>
              </a:lnSpc>
              <a:spcBef>
                <a:spcPts val="1199"/>
              </a:spcBef>
              <a:buClr>
                <a:srgbClr val="000000"/>
              </a:buClr>
              <a:buFont typeface="Arial"/>
              <a:buChar char="●"/>
              <a:tabLst>
                <a:tab algn="l" pos="0"/>
              </a:tabLst>
            </a:pPr>
            <a:r>
              <a:rPr b="0" lang="de-AT" sz="2700" spc="-1" strike="noStrike">
                <a:solidFill>
                  <a:schemeClr val="dk1"/>
                </a:solidFill>
                <a:latin typeface="Arial"/>
                <a:ea typeface="Arial"/>
              </a:rPr>
              <a:t>Sensitive to the choice of N.</a:t>
            </a:r>
            <a:endParaRPr b="0" lang="hu-HU" sz="2700" spc="-1" strike="noStrike">
              <a:solidFill>
                <a:srgbClr val="000000"/>
              </a:solidFill>
              <a:latin typeface="Arial"/>
            </a:endParaRPr>
          </a:p>
          <a:p>
            <a:pPr marL="457200" indent="-399960">
              <a:lnSpc>
                <a:spcPct val="115000"/>
              </a:lnSpc>
              <a:buClr>
                <a:srgbClr val="000000"/>
              </a:buClr>
              <a:buFont typeface="Arial"/>
              <a:buChar char="●"/>
              <a:tabLst>
                <a:tab algn="l" pos="0"/>
              </a:tabLst>
            </a:pPr>
            <a:r>
              <a:rPr b="0" lang="de-AT" sz="2700" spc="-1" strike="noStrike">
                <a:solidFill>
                  <a:schemeClr val="dk1"/>
                </a:solidFill>
                <a:latin typeface="Arial"/>
                <a:ea typeface="Arial"/>
              </a:rPr>
              <a:t>May miss long-range dependencies.</a:t>
            </a:r>
            <a:endParaRPr b="0" lang="hu-HU" sz="2700" spc="-1" strike="noStrike">
              <a:solidFill>
                <a:srgbClr val="000000"/>
              </a:solidFill>
              <a:latin typeface="Arial"/>
            </a:endParaRPr>
          </a:p>
        </p:txBody>
      </p:sp>
      <p:pic>
        <p:nvPicPr>
          <p:cNvPr id="80" name="Google Shape;110;p18" descr=""/>
          <p:cNvPicPr/>
          <p:nvPr/>
        </p:nvPicPr>
        <p:blipFill>
          <a:blip r:embed="rId1"/>
          <a:stretch/>
        </p:blipFill>
        <p:spPr>
          <a:xfrm>
            <a:off x="807120" y="5039280"/>
            <a:ext cx="7054920" cy="47142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1346040" y="194796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3200" spc="-1" strike="noStrike">
                <a:solidFill>
                  <a:srgbClr val="000000"/>
                </a:solidFill>
                <a:latin typeface="Helvetica Neue"/>
                <a:ea typeface="Helvetica Neue"/>
              </a:rPr>
              <a:t>Methods:</a:t>
            </a:r>
            <a:endParaRPr b="0" lang="hu-HU" sz="3200" spc="-1" strike="noStrike">
              <a:solidFill>
                <a:srgbClr val="000000"/>
              </a:solidFill>
              <a:latin typeface="Arial"/>
            </a:endParaRPr>
          </a:p>
          <a:p>
            <a:pPr indent="0">
              <a:lnSpc>
                <a:spcPct val="90000"/>
              </a:lnSpc>
              <a:buNone/>
              <a:tabLst>
                <a:tab algn="l" pos="0"/>
              </a:tabLst>
            </a:pPr>
            <a:r>
              <a:rPr b="1" lang="de-AT" sz="6600" spc="-1" strike="noStrike">
                <a:solidFill>
                  <a:srgbClr val="000000"/>
                </a:solidFill>
                <a:latin typeface="Helvetica Neue"/>
                <a:ea typeface="Helvetica Neue"/>
              </a:rPr>
              <a:t>Minihash</a:t>
            </a:r>
            <a:endParaRPr b="0" lang="hu-HU" sz="6600" spc="-1" strike="noStrike">
              <a:solidFill>
                <a:srgbClr val="000000"/>
              </a:solidFill>
              <a:latin typeface="Arial"/>
            </a:endParaRPr>
          </a:p>
        </p:txBody>
      </p:sp>
      <p:sp>
        <p:nvSpPr>
          <p:cNvPr id="82" name="Google Shape;116;p19"/>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1400" spc="-1" strike="noStrike">
              <a:solidFill>
                <a:srgbClr val="000000"/>
              </a:solidFill>
              <a:latin typeface="Arial"/>
            </a:endParaRPr>
          </a:p>
        </p:txBody>
      </p:sp>
      <p:sp>
        <p:nvSpPr>
          <p:cNvPr id="83" name="Google Shape;117;p19"/>
          <p:cNvSpPr/>
          <p:nvPr/>
        </p:nvSpPr>
        <p:spPr>
          <a:xfrm>
            <a:off x="10504800" y="1401120"/>
            <a:ext cx="6642720" cy="8134200"/>
          </a:xfrm>
          <a:prstGeom prst="rect">
            <a:avLst/>
          </a:prstGeom>
          <a:noFill/>
          <a:ln w="0">
            <a:noFill/>
          </a:ln>
        </p:spPr>
        <p:style>
          <a:lnRef idx="0"/>
          <a:fillRef idx="0"/>
          <a:effectRef idx="0"/>
          <a:fontRef idx="minor"/>
        </p:style>
        <p:txBody>
          <a:bodyPr tIns="91440" bIns="91440" anchor="t">
            <a:noAutofit/>
          </a:bodyPr>
          <a:p>
            <a:pPr marL="457200" indent="-228600">
              <a:lnSpc>
                <a:spcPct val="115000"/>
              </a:lnSpc>
              <a:spcBef>
                <a:spcPts val="1199"/>
              </a:spcBef>
              <a:tabLst>
                <a:tab algn="l" pos="0"/>
              </a:tabLst>
            </a:pPr>
            <a:r>
              <a:rPr b="1" lang="de-AT" sz="2500" spc="-1" strike="noStrike">
                <a:solidFill>
                  <a:schemeClr val="dk1"/>
                </a:solidFill>
                <a:latin typeface="Arial"/>
                <a:ea typeface="Arial"/>
              </a:rPr>
              <a:t>How it Works: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Uses hash functions to create signatures (fingerprints) for documents.</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Compares the signatures to estimate the similarity between documents.</a:t>
            </a:r>
            <a:endParaRPr b="0" lang="hu-HU" sz="2500" spc="-1" strike="noStrike">
              <a:solidFill>
                <a:srgbClr val="000000"/>
              </a:solidFill>
              <a:latin typeface="Arial"/>
            </a:endParaRPr>
          </a:p>
          <a:p>
            <a:pPr>
              <a:lnSpc>
                <a:spcPct val="115000"/>
              </a:lnSpc>
              <a:spcBef>
                <a:spcPts val="1199"/>
              </a:spcBef>
              <a:tabLst>
                <a:tab algn="l" pos="0"/>
              </a:tabLst>
            </a:pPr>
            <a:r>
              <a:rPr b="1" lang="de-AT" sz="2500" spc="-1" strike="noStrike">
                <a:solidFill>
                  <a:schemeClr val="dk1"/>
                </a:solidFill>
                <a:latin typeface="Arial"/>
                <a:ea typeface="Arial"/>
              </a:rPr>
              <a:t>Strengths: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Efficient for large-scale similarity comparisons.</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Suitable for near-duplicate detection.</a:t>
            </a:r>
            <a:endParaRPr b="0" lang="hu-HU" sz="2500" spc="-1" strike="noStrike">
              <a:solidFill>
                <a:srgbClr val="000000"/>
              </a:solidFill>
              <a:latin typeface="Arial"/>
            </a:endParaRPr>
          </a:p>
          <a:p>
            <a:pPr>
              <a:lnSpc>
                <a:spcPct val="115000"/>
              </a:lnSpc>
              <a:spcBef>
                <a:spcPts val="1199"/>
              </a:spcBef>
              <a:tabLst>
                <a:tab algn="l" pos="0"/>
              </a:tabLst>
            </a:pPr>
            <a:r>
              <a:rPr b="1" lang="de-AT" sz="2500" spc="-1" strike="noStrike">
                <a:solidFill>
                  <a:schemeClr val="dk1"/>
                </a:solidFill>
                <a:latin typeface="Arial"/>
                <a:ea typeface="Arial"/>
              </a:rPr>
              <a:t>Weaknesses:</a:t>
            </a:r>
            <a:endParaRPr b="0" lang="hu-HU" sz="2500" spc="-1" strike="noStrike">
              <a:solidFill>
                <a:srgbClr val="000000"/>
              </a:solidFill>
              <a:latin typeface="Arial"/>
            </a:endParaRPr>
          </a:p>
          <a:p>
            <a:pPr marL="457200" indent="-387360">
              <a:lnSpc>
                <a:spcPct val="115000"/>
              </a:lnSpc>
              <a:spcBef>
                <a:spcPts val="1199"/>
              </a:spcBef>
              <a:buClr>
                <a:srgbClr val="000000"/>
              </a:buClr>
              <a:buFont typeface="Arial"/>
              <a:buChar char="●"/>
              <a:tabLst>
                <a:tab algn="l" pos="0"/>
              </a:tabLst>
            </a:pPr>
            <a:r>
              <a:rPr b="0" lang="de-AT" sz="2500" spc="-1" strike="noStrike">
                <a:solidFill>
                  <a:schemeClr val="dk1"/>
                </a:solidFill>
                <a:latin typeface="Arial"/>
                <a:ea typeface="Arial"/>
              </a:rPr>
              <a:t>Does not capture semantic meaning.</a:t>
            </a:r>
            <a:endParaRPr b="0" lang="hu-HU" sz="2500" spc="-1" strike="noStrike">
              <a:solidFill>
                <a:srgbClr val="000000"/>
              </a:solidFill>
              <a:latin typeface="Arial"/>
            </a:endParaRPr>
          </a:p>
          <a:p>
            <a:pPr marL="457200" indent="-387360">
              <a:lnSpc>
                <a:spcPct val="115000"/>
              </a:lnSpc>
              <a:buClr>
                <a:srgbClr val="000000"/>
              </a:buClr>
              <a:buFont typeface="Arial"/>
              <a:buChar char="●"/>
              <a:tabLst>
                <a:tab algn="l" pos="0"/>
              </a:tabLst>
            </a:pPr>
            <a:r>
              <a:rPr b="0" lang="de-AT" sz="2500" spc="-1" strike="noStrike">
                <a:solidFill>
                  <a:schemeClr val="dk1"/>
                </a:solidFill>
                <a:latin typeface="Arial"/>
                <a:ea typeface="Arial"/>
              </a:rPr>
              <a:t>May not work well with short documents.</a:t>
            </a:r>
            <a:endParaRPr b="0" lang="hu-HU" sz="2500" spc="-1" strike="noStrike">
              <a:solidFill>
                <a:srgbClr val="000000"/>
              </a:solidFill>
              <a:latin typeface="Arial"/>
            </a:endParaRPr>
          </a:p>
          <a:p>
            <a:pPr marL="457200">
              <a:lnSpc>
                <a:spcPct val="115000"/>
              </a:lnSpc>
              <a:spcBef>
                <a:spcPts val="1199"/>
              </a:spcBef>
              <a:spcAft>
                <a:spcPts val="1199"/>
              </a:spcAft>
              <a:tabLst>
                <a:tab algn="l" pos="0"/>
              </a:tabLst>
            </a:pPr>
            <a:endParaRPr b="0" lang="hu-HU" sz="27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778320" y="514800"/>
            <a:ext cx="8499240" cy="1737360"/>
          </a:xfrm>
          <a:prstGeom prst="rect">
            <a:avLst/>
          </a:prstGeom>
          <a:noFill/>
          <a:ln w="0">
            <a:noFill/>
          </a:ln>
        </p:spPr>
        <p:txBody>
          <a:bodyPr lIns="91440" rIns="91440" tIns="45720" bIns="45720" anchor="t">
            <a:noAutofit/>
          </a:bodyPr>
          <a:p>
            <a:pPr indent="0">
              <a:lnSpc>
                <a:spcPct val="90000"/>
              </a:lnSpc>
              <a:buNone/>
              <a:tabLst>
                <a:tab algn="l" pos="0"/>
              </a:tabLst>
            </a:pPr>
            <a:r>
              <a:rPr b="1" lang="de-AT" sz="6600" spc="-1" strike="noStrike">
                <a:solidFill>
                  <a:srgbClr val="000000"/>
                </a:solidFill>
                <a:latin typeface="Helvetica Neue"/>
                <a:ea typeface="Helvetica Neue"/>
              </a:rPr>
              <a:t>Comparison</a:t>
            </a:r>
            <a:endParaRPr b="0" lang="hu-HU" sz="6600" spc="-1" strike="noStrike">
              <a:solidFill>
                <a:srgbClr val="000000"/>
              </a:solidFill>
              <a:latin typeface="Arial"/>
            </a:endParaRPr>
          </a:p>
        </p:txBody>
      </p:sp>
      <p:sp>
        <p:nvSpPr>
          <p:cNvPr id="85" name="Google Shape;123;p20"/>
          <p:cNvSpPr/>
          <p:nvPr/>
        </p:nvSpPr>
        <p:spPr>
          <a:xfrm>
            <a:off x="1500480" y="3751200"/>
            <a:ext cx="7054920" cy="28692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endParaRPr b="0" lang="hu-HU" sz="1400" spc="-1" strike="noStrike">
              <a:solidFill>
                <a:srgbClr val="000000"/>
              </a:solidFill>
              <a:latin typeface="Arial"/>
            </a:endParaRPr>
          </a:p>
        </p:txBody>
      </p:sp>
      <p:graphicFrame>
        <p:nvGraphicFramePr>
          <p:cNvPr id="86" name="Google Shape;124;p20"/>
          <p:cNvGraphicFramePr/>
          <p:nvPr/>
        </p:nvGraphicFramePr>
        <p:xfrm>
          <a:off x="778320" y="1693080"/>
          <a:ext cx="15232320" cy="7388280"/>
        </p:xfrm>
        <a:graphic>
          <a:graphicData uri="http://schemas.openxmlformats.org/drawingml/2006/table">
            <a:tbl>
              <a:tblPr/>
              <a:tblGrid>
                <a:gridCol w="2995200"/>
                <a:gridCol w="4365360"/>
                <a:gridCol w="3459600"/>
                <a:gridCol w="2089800"/>
                <a:gridCol w="2322000"/>
              </a:tblGrid>
              <a:tr h="1055520">
                <a:tc>
                  <a:txBody>
                    <a:bodyPr lIns="28440" rIns="28440" tIns="18720" bIns="18720" anchor="ctr">
                      <a:noAutofit/>
                    </a:bodyPr>
                    <a:p>
                      <a:pPr algn="ctr">
                        <a:lnSpc>
                          <a:spcPct val="115000"/>
                        </a:lnSpc>
                        <a:tabLst>
                          <a:tab algn="l" pos="0"/>
                        </a:tabLst>
                      </a:pPr>
                      <a:r>
                        <a:rPr b="1" lang="de-AT" sz="2300" spc="-1" strike="noStrike">
                          <a:solidFill>
                            <a:srgbClr val="000000"/>
                          </a:solidFill>
                          <a:latin typeface="Arial"/>
                          <a:ea typeface="Arial"/>
                        </a:rPr>
                        <a:t>Metric</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1" lang="de-AT" sz="2300" spc="-1" strike="noStrike">
                          <a:solidFill>
                            <a:srgbClr val="000000"/>
                          </a:solidFill>
                          <a:latin typeface="Arial"/>
                          <a:ea typeface="Arial"/>
                        </a:rPr>
                        <a:t>Description</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1" lang="de-AT" sz="2300" spc="-1" strike="noStrike">
                          <a:solidFill>
                            <a:srgbClr val="000000"/>
                          </a:solidFill>
                          <a:latin typeface="Arial"/>
                          <a:ea typeface="Arial"/>
                        </a:rPr>
                        <a:t>Use Cases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1" lang="de-AT" sz="2300" spc="-1" strike="noStrike">
                          <a:solidFill>
                            <a:srgbClr val="000000"/>
                          </a:solidFill>
                          <a:latin typeface="Arial"/>
                          <a:ea typeface="Arial"/>
                        </a:rPr>
                        <a:t>Speed (Relative)</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1" lang="de-AT" sz="2300" spc="-1" strike="noStrike">
                          <a:solidFill>
                            <a:srgbClr val="000000"/>
                          </a:solidFill>
                          <a:latin typeface="Arial"/>
                          <a:ea typeface="Arial"/>
                        </a:rPr>
                        <a:t>Approximate Time (2x5000 pages)</a:t>
                      </a:r>
                      <a:endParaRPr b="0" lang="hu-HU" sz="2300" spc="-1" strike="noStrike">
                        <a:solidFill>
                          <a:srgbClr val="000000"/>
                        </a:solidFill>
                        <a:latin typeface="Arial"/>
                      </a:endParaRPr>
                    </a:p>
                  </a:txBody>
                  <a:tcPr anchor="ctr" marL="28440" marR="28440">
                    <a:lnL>
                      <a:noFill/>
                    </a:lnL>
                    <a:lnR>
                      <a:noFill/>
                    </a:lnR>
                    <a:lnT>
                      <a:noFill/>
                    </a:lnT>
                    <a:lnB>
                      <a:noFill/>
                    </a:lnB>
                    <a:noFill/>
                  </a:tcPr>
                </a:tc>
              </a:tr>
              <a:tr h="1055520">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String Matching</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Exact comparison of text strings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Plagiarism detection, Duplicate content identification</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Slow</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Hours to Days</a:t>
                      </a:r>
                      <a:endParaRPr b="0" lang="hu-HU" sz="2300" spc="-1" strike="noStrike">
                        <a:solidFill>
                          <a:srgbClr val="000000"/>
                        </a:solidFill>
                        <a:latin typeface="Arial"/>
                      </a:endParaRPr>
                    </a:p>
                  </a:txBody>
                  <a:tcPr anchor="ctr" marL="28440" marR="28440">
                    <a:lnL>
                      <a:noFill/>
                    </a:lnL>
                    <a:lnR>
                      <a:noFill/>
                    </a:lnR>
                    <a:lnT>
                      <a:noFill/>
                    </a:lnT>
                    <a:lnB>
                      <a:noFill/>
                    </a:lnB>
                    <a:noFill/>
                  </a:tcPr>
                </a:tc>
              </a:tr>
              <a:tr h="1055520">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Distance Metrics (Euclidean)</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Measures "distance" between vectorized text representations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Text similarity assessment, Document clustering</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Medium</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Minutes to Hours</a:t>
                      </a:r>
                      <a:endParaRPr b="0" lang="hu-HU" sz="2300" spc="-1" strike="noStrike">
                        <a:solidFill>
                          <a:srgbClr val="000000"/>
                        </a:solidFill>
                        <a:latin typeface="Arial"/>
                      </a:endParaRPr>
                    </a:p>
                  </a:txBody>
                  <a:tcPr anchor="ctr" marL="28440" marR="28440">
                    <a:lnL>
                      <a:noFill/>
                    </a:lnL>
                    <a:lnR>
                      <a:noFill/>
                    </a:lnR>
                    <a:lnT>
                      <a:noFill/>
                    </a:lnT>
                    <a:lnB>
                      <a:noFill/>
                    </a:lnB>
                    <a:noFill/>
                  </a:tcPr>
                </a:tc>
              </a:tr>
              <a:tr h="1396800">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Word Embeddings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Uses dense vector representations of words to compare texts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Semantic similarity analysis, Text classification, Information retrieval</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Medium to Slow</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Minutes to Hours</a:t>
                      </a:r>
                      <a:endParaRPr b="0" lang="hu-HU" sz="2300" spc="-1" strike="noStrike">
                        <a:solidFill>
                          <a:srgbClr val="000000"/>
                        </a:solidFill>
                        <a:latin typeface="Arial"/>
                      </a:endParaRPr>
                    </a:p>
                  </a:txBody>
                  <a:tcPr anchor="ctr" marL="28440" marR="28440">
                    <a:lnL>
                      <a:noFill/>
                    </a:lnL>
                    <a:lnR>
                      <a:noFill/>
                    </a:lnR>
                    <a:lnT>
                      <a:noFill/>
                    </a:lnT>
                    <a:lnB>
                      <a:noFill/>
                    </a:lnB>
                    <a:noFill/>
                  </a:tcPr>
                </a:tc>
              </a:tr>
              <a:tr h="1055520">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N-grams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Compares texts based on sequences of n words</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Language modeling, Text generation, Authorship attribution</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Fast</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Seconds to Minutes</a:t>
                      </a:r>
                      <a:endParaRPr b="0" lang="hu-HU" sz="2300" spc="-1" strike="noStrike">
                        <a:solidFill>
                          <a:srgbClr val="000000"/>
                        </a:solidFill>
                        <a:latin typeface="Arial"/>
                      </a:endParaRPr>
                    </a:p>
                  </a:txBody>
                  <a:tcPr anchor="ctr" marL="28440" marR="28440">
                    <a:lnL>
                      <a:noFill/>
                    </a:lnL>
                    <a:lnR>
                      <a:noFill/>
                    </a:lnR>
                    <a:lnT>
                      <a:noFill/>
                    </a:lnT>
                    <a:lnB>
                      <a:noFill/>
                    </a:lnB>
                    <a:noFill/>
                  </a:tcPr>
                </a:tc>
              </a:tr>
              <a:tr h="1055520">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Hash (MinHash)</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Uses hash functions to estimate text similarity</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Near-duplicate detection, Large-scale document comparison</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Very Fast</a:t>
                      </a:r>
                      <a:endParaRPr b="0" lang="hu-HU" sz="2300" spc="-1" strike="noStrike">
                        <a:solidFill>
                          <a:srgbClr val="000000"/>
                        </a:solidFill>
                        <a:latin typeface="Arial"/>
                      </a:endParaRPr>
                    </a:p>
                  </a:txBody>
                  <a:tcPr anchor="ctr" marL="28440" marR="28440">
                    <a:lnL>
                      <a:noFill/>
                    </a:lnL>
                    <a:lnR>
                      <a:noFill/>
                    </a:lnR>
                    <a:lnT>
                      <a:noFill/>
                    </a:lnT>
                    <a:lnB>
                      <a:noFill/>
                    </a:lnB>
                    <a:noFill/>
                  </a:tcPr>
                </a:tc>
                <a:tc>
                  <a:txBody>
                    <a:bodyPr lIns="28440" rIns="28440" tIns="18720" bIns="18720" anchor="ctr">
                      <a:noAutofit/>
                    </a:bodyPr>
                    <a:p>
                      <a:pPr algn="ctr">
                        <a:lnSpc>
                          <a:spcPct val="115000"/>
                        </a:lnSpc>
                        <a:tabLst>
                          <a:tab algn="l" pos="0"/>
                        </a:tabLst>
                      </a:pPr>
                      <a:r>
                        <a:rPr b="0" lang="de-AT" sz="2300" spc="-1" strike="noStrike">
                          <a:solidFill>
                            <a:srgbClr val="000000"/>
                          </a:solidFill>
                          <a:latin typeface="Arial"/>
                          <a:ea typeface="Arial"/>
                        </a:rPr>
                        <a:t>Seconds</a:t>
                      </a:r>
                      <a:endParaRPr b="0" lang="hu-HU" sz="2300" spc="-1" strike="noStrike">
                        <a:solidFill>
                          <a:srgbClr val="000000"/>
                        </a:solidFill>
                        <a:latin typeface="Arial"/>
                      </a:endParaRPr>
                    </a:p>
                  </a:txBody>
                  <a:tcPr anchor="ctr" marL="28440" marR="28440">
                    <a:lnL>
                      <a:noFill/>
                    </a:lnL>
                    <a:lnR>
                      <a:noFill/>
                    </a:lnR>
                    <a:lnT>
                      <a:noFill/>
                    </a:lnT>
                    <a:lnB>
                      <a:noFill/>
                    </a:lnB>
                    <a:noFill/>
                  </a:tcPr>
                </a:tc>
              </a:tr>
            </a:tbl>
          </a:graphicData>
        </a:graphic>
      </p:graphicFrame>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1363680" y="3715920"/>
            <a:ext cx="14612760" cy="3135960"/>
          </a:xfrm>
          <a:prstGeom prst="rect">
            <a:avLst/>
          </a:prstGeom>
          <a:noFill/>
          <a:ln w="0">
            <a:noFill/>
          </a:ln>
        </p:spPr>
        <p:txBody>
          <a:bodyPr lIns="91440" rIns="91440" tIns="45720" bIns="45720" anchor="t">
            <a:noAutofit/>
          </a:bodyPr>
          <a:p>
            <a:pPr indent="0" algn="ctr">
              <a:lnSpc>
                <a:spcPct val="90000"/>
              </a:lnSpc>
              <a:buNone/>
              <a:tabLst>
                <a:tab algn="l" pos="0"/>
              </a:tabLst>
            </a:pPr>
            <a:r>
              <a:rPr b="1" lang="de-AT" sz="10000" spc="-1" strike="noStrike">
                <a:solidFill>
                  <a:srgbClr val="000000"/>
                </a:solidFill>
                <a:latin typeface="Helvetica Neue"/>
                <a:ea typeface="Helvetica Neue"/>
              </a:rPr>
              <a:t>WHY?</a:t>
            </a:r>
            <a:endParaRPr b="0" lang="hu-HU" sz="10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a:themeElements>
    <a:clrScheme name="Offic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LibreOffice/7.6.7.2$Linux_X86_64 LibreOffice_project/60$Build-2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hu-HU</dc:language>
  <cp:lastModifiedBy/>
  <dcterms:modified xsi:type="dcterms:W3CDTF">2024-07-12T01:28:46Z</dcterms:modified>
  <cp:revision>1</cp:revision>
  <dc:subject/>
  <dc:title/>
</cp:coreProperties>
</file>